
<file path=[Content_Types].xml><?xml version="1.0" encoding="utf-8"?>
<Types xmlns="http://schemas.openxmlformats.org/package/2006/content-types">
  <Default Extension="png" ContentType="image/png"/>
  <Default Extension="tmp" ContentType="image/x-emf"/>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367" r:id="rId2"/>
    <p:sldId id="428" r:id="rId3"/>
    <p:sldId id="431" r:id="rId4"/>
    <p:sldId id="430" r:id="rId5"/>
    <p:sldId id="433" r:id="rId6"/>
    <p:sldId id="370" r:id="rId7"/>
    <p:sldId id="412" r:id="rId8"/>
    <p:sldId id="409" r:id="rId9"/>
    <p:sldId id="410" r:id="rId10"/>
    <p:sldId id="411" r:id="rId11"/>
    <p:sldId id="414" r:id="rId12"/>
    <p:sldId id="415" r:id="rId13"/>
    <p:sldId id="416" r:id="rId14"/>
    <p:sldId id="417" r:id="rId15"/>
    <p:sldId id="418" r:id="rId16"/>
    <p:sldId id="419" r:id="rId17"/>
    <p:sldId id="420" r:id="rId18"/>
    <p:sldId id="423" r:id="rId19"/>
    <p:sldId id="422" r:id="rId20"/>
    <p:sldId id="424" r:id="rId21"/>
    <p:sldId id="425" r:id="rId22"/>
    <p:sldId id="384" r:id="rId23"/>
    <p:sldId id="404" r:id="rId24"/>
    <p:sldId id="385" r:id="rId25"/>
    <p:sldId id="386" r:id="rId26"/>
    <p:sldId id="387" r:id="rId27"/>
    <p:sldId id="368" r:id="rId2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0">
          <p15:clr>
            <a:srgbClr val="A4A3A4"/>
          </p15:clr>
        </p15:guide>
        <p15:guide id="2" orient="horz" pos="1093">
          <p15:clr>
            <a:srgbClr val="A4A3A4"/>
          </p15:clr>
        </p15:guide>
        <p15:guide id="3" pos="5478">
          <p15:clr>
            <a:srgbClr val="A4A3A4"/>
          </p15:clr>
        </p15:guide>
        <p15:guide id="4" pos="27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CDEA"/>
    <a:srgbClr val="E3C1C6"/>
    <a:srgbClr val="F32E4C"/>
    <a:srgbClr val="EBD4A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9" autoAdjust="0"/>
    <p:restoredTop sz="94660"/>
  </p:normalViewPr>
  <p:slideViewPr>
    <p:cSldViewPr snapToGrid="0" snapToObjects="1">
      <p:cViewPr varScale="1">
        <p:scale>
          <a:sx n="110" d="100"/>
          <a:sy n="110" d="100"/>
        </p:scale>
        <p:origin x="1650" y="108"/>
      </p:cViewPr>
      <p:guideLst>
        <p:guide orient="horz" pos="640"/>
        <p:guide orient="horz" pos="1093"/>
        <p:guide pos="5478"/>
        <p:guide pos="271"/>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9"/>
    </mc:Choice>
    <mc:Fallback>
      <c:style val="19"/>
    </mc:Fallback>
  </mc:AlternateContent>
  <c:chart>
    <c:title>
      <c:tx>
        <c:rich>
          <a:bodyPr/>
          <a:lstStyle/>
          <a:p>
            <a:pPr>
              <a:defRPr/>
            </a:pPr>
            <a:r>
              <a:rPr lang="en-US" dirty="0" smtClean="0"/>
              <a:t>Global graphite reserves (2013) </a:t>
            </a:r>
            <a:r>
              <a:rPr lang="en-US" dirty="0" err="1" smtClean="0"/>
              <a:t>inc</a:t>
            </a:r>
            <a:r>
              <a:rPr lang="en-US" dirty="0" smtClean="0"/>
              <a:t> </a:t>
            </a:r>
            <a:r>
              <a:rPr lang="en-US" dirty="0" err="1" smtClean="0"/>
              <a:t>Balama</a:t>
            </a:r>
            <a:endParaRPr lang="en-US" dirty="0"/>
          </a:p>
        </c:rich>
      </c:tx>
      <c:layout/>
      <c:overlay val="0"/>
    </c:title>
    <c:autoTitleDeleted val="0"/>
    <c:plotArea>
      <c:layout/>
      <c:pieChart>
        <c:varyColors val="1"/>
        <c:ser>
          <c:idx val="0"/>
          <c:order val="0"/>
          <c:tx>
            <c:strRef>
              <c:f>Sheet1!$B$1</c:f>
              <c:strCache>
                <c:ptCount val="1"/>
                <c:pt idx="0">
                  <c:v>Sales</c:v>
                </c:pt>
              </c:strCache>
            </c:strRef>
          </c:tx>
          <c:dPt>
            <c:idx val="0"/>
            <c:bubble3D val="0"/>
            <c:spPr>
              <a:solidFill>
                <a:schemeClr val="accent1"/>
              </a:solidFill>
            </c:spPr>
          </c:dPt>
          <c:dPt>
            <c:idx val="1"/>
            <c:bubble3D val="0"/>
            <c:spPr>
              <a:solidFill>
                <a:schemeClr val="accent2"/>
              </a:solidFill>
            </c:spPr>
          </c:dPt>
          <c:dPt>
            <c:idx val="2"/>
            <c:bubble3D val="0"/>
            <c:spPr>
              <a:solidFill>
                <a:schemeClr val="accent3"/>
              </a:solidFill>
            </c:spPr>
          </c:dPt>
          <c:dPt>
            <c:idx val="3"/>
            <c:bubble3D val="0"/>
            <c:spPr>
              <a:solidFill>
                <a:schemeClr val="accent4"/>
              </a:solidFill>
            </c:spPr>
          </c:dPt>
          <c:dPt>
            <c:idx val="4"/>
            <c:bubble3D val="0"/>
            <c:spPr>
              <a:solidFill>
                <a:schemeClr val="accent5"/>
              </a:solidFill>
            </c:spPr>
          </c:dPt>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Sheet1!$A$2:$A$6</c:f>
              <c:strCache>
                <c:ptCount val="5"/>
                <c:pt idx="0">
                  <c:v>Balama</c:v>
                </c:pt>
                <c:pt idx="1">
                  <c:v>Brazil</c:v>
                </c:pt>
                <c:pt idx="2">
                  <c:v>China</c:v>
                </c:pt>
                <c:pt idx="3">
                  <c:v>India</c:v>
                </c:pt>
                <c:pt idx="4">
                  <c:v>Other countries</c:v>
                </c:pt>
              </c:strCache>
            </c:strRef>
          </c:cat>
          <c:val>
            <c:numRef>
              <c:f>Sheet1!$B$2:$B$6</c:f>
              <c:numCache>
                <c:formatCode>General</c:formatCode>
                <c:ptCount val="5"/>
                <c:pt idx="0">
                  <c:v>34</c:v>
                </c:pt>
                <c:pt idx="1">
                  <c:v>30</c:v>
                </c:pt>
                <c:pt idx="2">
                  <c:v>28</c:v>
                </c:pt>
                <c:pt idx="3">
                  <c:v>6</c:v>
                </c:pt>
                <c:pt idx="4">
                  <c:v>2</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spPr>
    <a:effectLst/>
  </c:spPr>
  <c:txPr>
    <a:bodyPr/>
    <a:lstStyle/>
    <a:p>
      <a:pPr>
        <a:defRPr sz="10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62BEB4E2-5AC5-7E41-952C-BFFE4F5A457C}" type="datetime1">
              <a:rPr lang="en-US"/>
              <a:pPr/>
              <a:t>6/2/2016</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EC75A1F7-9B51-7343-B1FC-60D06B853507}" type="slidenum">
              <a:rPr lang="en-US" smtClean="0"/>
              <a:pPr/>
              <a:t>‹#›</a:t>
            </a:fld>
            <a:endParaRPr lang="en-US"/>
          </a:p>
        </p:txBody>
      </p:sp>
    </p:spTree>
    <p:extLst>
      <p:ext uri="{BB962C8B-B14F-4D97-AF65-F5344CB8AC3E}">
        <p14:creationId xmlns:p14="http://schemas.microsoft.com/office/powerpoint/2010/main" val="29131919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AD9C381-A97E-F841-8D25-8D688EE33BDD}" type="datetime1">
              <a:rPr lang="en-US"/>
              <a:pPr/>
              <a:t>6/2/2016</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F9F5937-F61E-8C41-9CE6-7298D4FB9C75}" type="slidenum">
              <a:rPr lang="en-US" smtClean="0"/>
              <a:pPr/>
              <a:t>‹#›</a:t>
            </a:fld>
            <a:endParaRPr lang="en-US"/>
          </a:p>
        </p:txBody>
      </p:sp>
    </p:spTree>
    <p:extLst>
      <p:ext uri="{BB962C8B-B14F-4D97-AF65-F5344CB8AC3E}">
        <p14:creationId xmlns:p14="http://schemas.microsoft.com/office/powerpoint/2010/main" val="8634293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TIS Title Slide Option 1">
    <p:spTree>
      <p:nvGrpSpPr>
        <p:cNvPr id="1" name=""/>
        <p:cNvGrpSpPr/>
        <p:nvPr/>
      </p:nvGrpSpPr>
      <p:grpSpPr>
        <a:xfrm>
          <a:off x="0" y="0"/>
          <a:ext cx="0" cy="0"/>
          <a:chOff x="0" y="0"/>
          <a:chExt cx="0" cy="0"/>
        </a:xfrm>
      </p:grpSpPr>
      <p:pic>
        <p:nvPicPr>
          <p:cNvPr id="5" name="Picture 4" descr="16566-0116cw BTIS PPT_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592108" y="1796070"/>
            <a:ext cx="4384919" cy="1169551"/>
          </a:xfrm>
        </p:spPr>
        <p:txBody>
          <a:bodyPr anchor="b" anchorCtr="0"/>
          <a:lstStyle>
            <a:lvl1pPr>
              <a:defRPr sz="38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92108" y="3102617"/>
            <a:ext cx="4384919" cy="322952"/>
          </a:xfrm>
        </p:spPr>
        <p:txBody>
          <a:bodyPr/>
          <a:lstStyle>
            <a:lvl1pPr marL="0" indent="0" algn="l">
              <a:buNone/>
              <a:defRPr sz="2000" b="0" i="0">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92108" y="4371438"/>
            <a:ext cx="2133600" cy="215444"/>
          </a:xfrm>
          <a:prstGeom prst="rect">
            <a:avLst/>
          </a:prstGeom>
        </p:spPr>
        <p:txBody>
          <a:bodyPr lIns="0" tIns="0" rIns="0" bIns="0">
            <a:spAutoFit/>
          </a:bodyPr>
          <a:lstStyle>
            <a:lvl1pPr>
              <a:defRPr sz="1400">
                <a:solidFill>
                  <a:srgbClr val="FFFFFF"/>
                </a:solidFill>
              </a:defRPr>
            </a:lvl1pPr>
          </a:lstStyle>
          <a:p>
            <a:endParaRPr lang="en-US" dirty="0"/>
          </a:p>
        </p:txBody>
      </p:sp>
      <p:sp>
        <p:nvSpPr>
          <p:cNvPr id="11" name="Text Placeholder 10"/>
          <p:cNvSpPr>
            <a:spLocks noGrp="1"/>
          </p:cNvSpPr>
          <p:nvPr>
            <p:ph type="body" sz="quarter" idx="11"/>
          </p:nvPr>
        </p:nvSpPr>
        <p:spPr>
          <a:xfrm>
            <a:off x="592108" y="4029381"/>
            <a:ext cx="2954338" cy="246221"/>
          </a:xfrm>
        </p:spPr>
        <p:txBody>
          <a:bodyPr/>
          <a:lstStyle>
            <a:lvl1pPr>
              <a:spcBef>
                <a:spcPts val="0"/>
              </a:spcBef>
              <a:defRPr sz="1600" b="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332263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32000" y="6172104"/>
            <a:ext cx="8254800" cy="123111"/>
          </a:xfrm>
        </p:spPr>
        <p:txBody>
          <a:bodyPr/>
          <a:lstStyle/>
          <a:p>
            <a:endParaRPr lang="en-US"/>
          </a:p>
        </p:txBody>
      </p:sp>
      <p:sp>
        <p:nvSpPr>
          <p:cNvPr id="5" name="Slide Number Placeholder 4"/>
          <p:cNvSpPr>
            <a:spLocks noGrp="1"/>
          </p:cNvSpPr>
          <p:nvPr>
            <p:ph type="sldNum" sz="quarter" idx="12"/>
          </p:nvPr>
        </p:nvSpPr>
        <p:spPr/>
        <p:txBody>
          <a:bodyPr/>
          <a:lstStyle/>
          <a:p>
            <a:r>
              <a:rPr lang="en-US" dirty="0" smtClean="0"/>
              <a:t>Page </a:t>
            </a:r>
            <a:fld id="{8F466CA2-E438-744E-BBB5-D395AD37D3F9}" type="slidenum">
              <a:rPr lang="en-US" smtClean="0"/>
              <a:pPr/>
              <a:t>‹#›</a:t>
            </a:fld>
            <a:endParaRPr lang="en-US" dirty="0"/>
          </a:p>
        </p:txBody>
      </p:sp>
    </p:spTree>
    <p:extLst>
      <p:ext uri="{BB962C8B-B14F-4D97-AF65-F5344CB8AC3E}">
        <p14:creationId xmlns:p14="http://schemas.microsoft.com/office/powerpoint/2010/main" val="17963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1 lin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950719"/>
            <a:ext cx="3347575" cy="514738"/>
          </a:xfrm>
          <a:prstGeom prst="rect">
            <a:avLst/>
          </a:prstGeom>
          <a:solidFill>
            <a:schemeClr val="accent2"/>
          </a:solidFill>
        </p:spPr>
        <p:txBody>
          <a:bodyPr wrap="none" lIns="540000" tIns="72000" rIns="540000" bIns="72000">
            <a:spAutoFit/>
          </a:bodyPr>
          <a:lstStyle>
            <a:lvl1pPr algn="l">
              <a:defRPr sz="2400" cap="all" baseline="0">
                <a:solidFill>
                  <a:schemeClr val="bg1"/>
                </a:solidFill>
                <a:latin typeface="Arial" panose="020B0604020202020204" pitchFamily="34" charset="0"/>
                <a:cs typeface="Arial" panose="020B0604020202020204" pitchFamily="34" charset="0"/>
              </a:defRPr>
            </a:lvl1pPr>
          </a:lstStyle>
          <a:p>
            <a:r>
              <a:rPr lang="en-AU" dirty="0" smtClean="0"/>
              <a:t>MAIN HEADING</a:t>
            </a:r>
            <a:endParaRPr lang="en-US" dirty="0"/>
          </a:p>
        </p:txBody>
      </p:sp>
      <p:sp>
        <p:nvSpPr>
          <p:cNvPr id="3" name="Content Placeholder 2"/>
          <p:cNvSpPr>
            <a:spLocks noGrp="1"/>
          </p:cNvSpPr>
          <p:nvPr>
            <p:ph idx="1" hasCustomPrompt="1"/>
          </p:nvPr>
        </p:nvSpPr>
        <p:spPr>
          <a:xfrm>
            <a:off x="533400" y="1895475"/>
            <a:ext cx="8069263" cy="1646605"/>
          </a:xfrm>
          <a:prstGeom prst="rect">
            <a:avLst/>
          </a:prstGeom>
        </p:spPr>
        <p:txBody>
          <a:bodyPr wrap="square" lIns="0" tIns="0" rIns="0" bIns="0">
            <a:spAutoFit/>
          </a:bodyPr>
          <a:lstStyle>
            <a:lvl1pPr marL="0" indent="0" algn="l">
              <a:spcBef>
                <a:spcPts val="1200"/>
              </a:spcBef>
              <a:spcAft>
                <a:spcPts val="600"/>
              </a:spcAft>
              <a:buNone/>
              <a:defRPr sz="1600" b="1">
                <a:solidFill>
                  <a:schemeClr val="accent1"/>
                </a:solidFill>
                <a:latin typeface="Arial" panose="020B0604020202020204" pitchFamily="34" charset="0"/>
                <a:cs typeface="Arial" panose="020B0604020202020204" pitchFamily="34" charset="0"/>
              </a:defRPr>
            </a:lvl1pPr>
            <a:lvl2pPr marL="0" indent="0" algn="l">
              <a:spcBef>
                <a:spcPts val="600"/>
              </a:spcBef>
              <a:spcAft>
                <a:spcPts val="600"/>
              </a:spcAft>
              <a:buFont typeface="Arial" panose="020B0604020202020204" pitchFamily="34" charset="0"/>
              <a:buNone/>
              <a:defRPr sz="1600" baseline="0">
                <a:solidFill>
                  <a:schemeClr val="tx2"/>
                </a:solidFill>
                <a:latin typeface="Arial" panose="020B0604020202020204" pitchFamily="34" charset="0"/>
                <a:cs typeface="Arial" panose="020B0604020202020204" pitchFamily="34" charset="0"/>
              </a:defRPr>
            </a:lvl2pPr>
            <a:lvl3pPr marL="266700" indent="-266700" algn="l">
              <a:spcBef>
                <a:spcPts val="600"/>
              </a:spcBef>
              <a:spcAft>
                <a:spcPts val="600"/>
              </a:spcAft>
              <a:buClr>
                <a:schemeClr val="tx2"/>
              </a:buClr>
              <a:buFont typeface="Arial" panose="020B0604020202020204" pitchFamily="34" charset="0"/>
              <a:buChar char="&gt;"/>
              <a:defRPr sz="1400" baseline="0">
                <a:solidFill>
                  <a:schemeClr val="tx2"/>
                </a:solidFill>
                <a:latin typeface="Arial" panose="020B0604020202020204" pitchFamily="34" charset="0"/>
                <a:cs typeface="Arial" panose="020B0604020202020204" pitchFamily="34" charset="0"/>
              </a:defRPr>
            </a:lvl3pPr>
            <a:lvl4pPr marL="542925" indent="-276225" algn="l">
              <a:spcBef>
                <a:spcPts val="600"/>
              </a:spcBef>
              <a:spcAft>
                <a:spcPts val="600"/>
              </a:spcAft>
              <a:buClr>
                <a:schemeClr val="tx2"/>
              </a:buClr>
              <a:defRPr sz="1400">
                <a:solidFill>
                  <a:schemeClr val="tx2"/>
                </a:solidFill>
                <a:latin typeface="Arial" panose="020B0604020202020204" pitchFamily="34" charset="0"/>
                <a:cs typeface="Arial" panose="020B0604020202020204" pitchFamily="34" charset="0"/>
              </a:defRPr>
            </a:lvl4pPr>
            <a:lvl5pPr marL="809625" indent="-266700" algn="l">
              <a:spcBef>
                <a:spcPts val="0"/>
              </a:spcBef>
              <a:spcAft>
                <a:spcPts val="600"/>
              </a:spcAft>
              <a:buClr>
                <a:schemeClr val="tx2"/>
              </a:buClr>
              <a:buFont typeface="Arial" panose="020B0604020202020204" pitchFamily="34" charset="0"/>
              <a:buChar char="–"/>
              <a:defRPr sz="1200">
                <a:solidFill>
                  <a:schemeClr val="tx2"/>
                </a:solidFill>
                <a:latin typeface="Arial" panose="020B0604020202020204" pitchFamily="34" charset="0"/>
                <a:cs typeface="Arial" panose="020B0604020202020204" pitchFamily="34" charset="0"/>
              </a:defRPr>
            </a:lvl5pPr>
          </a:lstStyle>
          <a:p>
            <a:pPr lvl="0"/>
            <a:r>
              <a:rPr lang="en-AU" dirty="0" smtClean="0"/>
              <a:t>Sub-heading</a:t>
            </a:r>
          </a:p>
          <a:p>
            <a:pPr lvl="1"/>
            <a:r>
              <a:rPr lang="en-AU" dirty="0" smtClean="0"/>
              <a:t>Body copy</a:t>
            </a:r>
          </a:p>
          <a:p>
            <a:pPr lvl="2"/>
            <a:r>
              <a:rPr lang="en-AU" dirty="0" smtClean="0"/>
              <a:t>Bullet point 1</a:t>
            </a:r>
          </a:p>
          <a:p>
            <a:pPr lvl="3"/>
            <a:r>
              <a:rPr lang="en-AU" dirty="0" smtClean="0"/>
              <a:t>Bullet point 2</a:t>
            </a:r>
          </a:p>
          <a:p>
            <a:pPr lvl="4"/>
            <a:r>
              <a:rPr lang="en-AU" dirty="0" smtClean="0"/>
              <a:t>Bullet point 3</a:t>
            </a:r>
            <a:endParaRPr lang="en-US" dirty="0"/>
          </a:p>
        </p:txBody>
      </p:sp>
    </p:spTree>
    <p:extLst>
      <p:ext uri="{BB962C8B-B14F-4D97-AF65-F5344CB8AC3E}">
        <p14:creationId xmlns:p14="http://schemas.microsoft.com/office/powerpoint/2010/main" val="129506294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sclaimer">
    <p:spTree>
      <p:nvGrpSpPr>
        <p:cNvPr id="1" name=""/>
        <p:cNvGrpSpPr/>
        <p:nvPr/>
      </p:nvGrpSpPr>
      <p:grpSpPr>
        <a:xfrm>
          <a:off x="0" y="0"/>
          <a:ext cx="0" cy="0"/>
          <a:chOff x="0" y="0"/>
          <a:chExt cx="0" cy="0"/>
        </a:xfrm>
      </p:grpSpPr>
      <p:sp>
        <p:nvSpPr>
          <p:cNvPr id="4" name="TextBox 3"/>
          <p:cNvSpPr txBox="1"/>
          <p:nvPr userDrawn="1"/>
        </p:nvSpPr>
        <p:spPr>
          <a:xfrm>
            <a:off x="529362" y="4633130"/>
            <a:ext cx="7466876" cy="1333698"/>
          </a:xfrm>
          <a:prstGeom prst="rect">
            <a:avLst/>
          </a:prstGeom>
          <a:noFill/>
        </p:spPr>
        <p:txBody>
          <a:bodyPr wrap="square" lIns="0" tIns="0" rIns="0" bIns="0" rtlCol="0" anchor="b" anchorCtr="0">
            <a:spAutoFit/>
          </a:bodyPr>
          <a:lstStyle/>
          <a:p>
            <a:pPr>
              <a:lnSpc>
                <a:spcPts val="750"/>
              </a:lnSpc>
            </a:pPr>
            <a:r>
              <a:rPr lang="en-US" sz="638" dirty="0" smtClean="0">
                <a:solidFill>
                  <a:schemeClr val="bg2"/>
                </a:solidFill>
                <a:latin typeface="+mj-lt"/>
              </a:rPr>
              <a:t>This presentation has been prepared by BT Financial Group Limited (ABN 63 002 916 458) ‘BT’ and is for general information only. Every effort has been made to ensure that it is accurate, however it is not intended to be a complete description of the matters described. The presentation has been prepared without taking into account any personal objectives, financial situation or needs. It does not contain and is not to be taken as containing any securities advice or securities recommendation.  Furthermore, it is not intended that it be relied on by recipients for the purpose of making investment decisions and is not a replacement of the requirement for individual research or professional tax advice. BT does not give any warranty as to the accuracy, reliability or completeness of information which is contained in this presentation.  Except insofar as liability under any statute cannot be excluded, BT and its directors, employees and consultants do not accept any liability for any error or omission in this presentation or for any resulting loss or damage suffered by the recipient or any other person. Unless otherwise noted, BT is the source of all charts; and all performance figures are calculated using exit to exit prices and assume reinvestment of income, take into account all fees and charges but exclude the entry fee. It is important to note that past performance is not a reliable indicator of future performance. </a:t>
            </a:r>
          </a:p>
          <a:p>
            <a:pPr>
              <a:lnSpc>
                <a:spcPts val="750"/>
              </a:lnSpc>
            </a:pPr>
            <a:endParaRPr lang="en-US" sz="638" dirty="0" smtClean="0">
              <a:solidFill>
                <a:schemeClr val="bg2"/>
              </a:solidFill>
              <a:latin typeface="+mj-lt"/>
            </a:endParaRPr>
          </a:p>
          <a:p>
            <a:pPr>
              <a:lnSpc>
                <a:spcPts val="750"/>
              </a:lnSpc>
            </a:pPr>
            <a:r>
              <a:rPr lang="en-US" sz="638" dirty="0" smtClean="0">
                <a:solidFill>
                  <a:schemeClr val="bg2"/>
                </a:solidFill>
                <a:latin typeface="+mj-lt"/>
              </a:rPr>
              <a:t>This document was accompanied by an oral presentation, and is not a complete record of the discussion held.</a:t>
            </a:r>
          </a:p>
          <a:p>
            <a:pPr>
              <a:lnSpc>
                <a:spcPts val="750"/>
              </a:lnSpc>
            </a:pPr>
            <a:endParaRPr lang="en-US" sz="638" dirty="0" smtClean="0">
              <a:solidFill>
                <a:schemeClr val="bg2"/>
              </a:solidFill>
              <a:latin typeface="+mj-lt"/>
            </a:endParaRPr>
          </a:p>
          <a:p>
            <a:pPr>
              <a:lnSpc>
                <a:spcPts val="750"/>
              </a:lnSpc>
            </a:pPr>
            <a:r>
              <a:rPr lang="en-US" sz="638" dirty="0" smtClean="0">
                <a:solidFill>
                  <a:schemeClr val="bg2"/>
                </a:solidFill>
                <a:latin typeface="+mj-lt"/>
              </a:rPr>
              <a:t>No part of this presentation should be used elsewhere without prior consent from the author.</a:t>
            </a:r>
          </a:p>
          <a:p>
            <a:pPr>
              <a:lnSpc>
                <a:spcPts val="750"/>
              </a:lnSpc>
            </a:pPr>
            <a:endParaRPr lang="en-US" sz="638" dirty="0" smtClean="0">
              <a:solidFill>
                <a:schemeClr val="bg2"/>
              </a:solidFill>
              <a:latin typeface="+mj-lt"/>
            </a:endParaRPr>
          </a:p>
          <a:p>
            <a:pPr>
              <a:lnSpc>
                <a:spcPts val="750"/>
              </a:lnSpc>
            </a:pPr>
            <a:r>
              <a:rPr lang="en-US" sz="638" dirty="0" smtClean="0">
                <a:solidFill>
                  <a:schemeClr val="bg2"/>
                </a:solidFill>
                <a:latin typeface="+mj-lt"/>
              </a:rPr>
              <a:t>For more information, please call BT Customer Relations on 132 135 8:00am to 6:30pm (Sydney time)</a:t>
            </a:r>
            <a:endParaRPr lang="en-AU" sz="638" dirty="0">
              <a:solidFill>
                <a:schemeClr val="bg2"/>
              </a:solidFill>
              <a:latin typeface="+mj-lt"/>
            </a:endParaRPr>
          </a:p>
        </p:txBody>
      </p:sp>
      <p:sp>
        <p:nvSpPr>
          <p:cNvPr id="26" name="Slide Number Placeholder 5"/>
          <p:cNvSpPr>
            <a:spLocks noGrp="1"/>
          </p:cNvSpPr>
          <p:nvPr>
            <p:ph type="sldNum" sz="quarter" idx="12"/>
          </p:nvPr>
        </p:nvSpPr>
        <p:spPr>
          <a:xfrm>
            <a:off x="362584" y="6477357"/>
            <a:ext cx="788355" cy="123111"/>
          </a:xfrm>
        </p:spPr>
        <p:txBody>
          <a:bodyPr/>
          <a:lstStyle/>
          <a:p>
            <a:r>
              <a:rPr lang="en-US" dirty="0" smtClean="0"/>
              <a:t>Page </a:t>
            </a:r>
            <a:fld id="{AF3B36A3-5FA7-F94F-BEFB-3FE63FF60C5F}" type="slidenum">
              <a:rPr lang="en-US" smtClean="0"/>
              <a:pPr/>
              <a:t>‹#›</a:t>
            </a:fld>
            <a:endParaRPr lang="en-US" dirty="0"/>
          </a:p>
        </p:txBody>
      </p:sp>
    </p:spTree>
    <p:extLst>
      <p:ext uri="{BB962C8B-B14F-4D97-AF65-F5344CB8AC3E}">
        <p14:creationId xmlns:p14="http://schemas.microsoft.com/office/powerpoint/2010/main" val="39707723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able/Chart Slide">
    <p:spTree>
      <p:nvGrpSpPr>
        <p:cNvPr id="1" name=""/>
        <p:cNvGrpSpPr/>
        <p:nvPr/>
      </p:nvGrpSpPr>
      <p:grpSpPr>
        <a:xfrm>
          <a:off x="0" y="0"/>
          <a:ext cx="0" cy="0"/>
          <a:chOff x="0" y="0"/>
          <a:chExt cx="0" cy="0"/>
        </a:xfrm>
      </p:grpSpPr>
      <p:sp>
        <p:nvSpPr>
          <p:cNvPr id="2" name="Title 1"/>
          <p:cNvSpPr>
            <a:spLocks noGrp="1"/>
          </p:cNvSpPr>
          <p:nvPr>
            <p:ph type="title"/>
          </p:nvPr>
        </p:nvSpPr>
        <p:spPr>
          <a:xfrm>
            <a:off x="537425" y="236592"/>
            <a:ext cx="8254800" cy="397545"/>
          </a:xfrm>
        </p:spPr>
        <p:txBody>
          <a:bodyPr/>
          <a:lstStyle/>
          <a:p>
            <a:r>
              <a:rPr lang="en-US" smtClean="0"/>
              <a:t>Click to edit Master title style</a:t>
            </a:r>
            <a:endParaRPr lang="en-AU"/>
          </a:p>
        </p:txBody>
      </p:sp>
      <p:sp>
        <p:nvSpPr>
          <p:cNvPr id="5" name="Text Placeholder 4"/>
          <p:cNvSpPr>
            <a:spLocks noGrp="1"/>
          </p:cNvSpPr>
          <p:nvPr>
            <p:ph type="body" sz="quarter" idx="14"/>
          </p:nvPr>
        </p:nvSpPr>
        <p:spPr>
          <a:xfrm>
            <a:off x="533400" y="924791"/>
            <a:ext cx="1821600" cy="4459832"/>
          </a:xfr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endParaRPr lang="en-AU" dirty="0"/>
          </a:p>
        </p:txBody>
      </p:sp>
      <p:sp>
        <p:nvSpPr>
          <p:cNvPr id="218" name="Slide Number Placeholder 5"/>
          <p:cNvSpPr>
            <a:spLocks noGrp="1"/>
          </p:cNvSpPr>
          <p:nvPr>
            <p:ph type="sldNum" sz="quarter" idx="12"/>
          </p:nvPr>
        </p:nvSpPr>
        <p:spPr>
          <a:xfrm>
            <a:off x="430214" y="6477359"/>
            <a:ext cx="788355" cy="123111"/>
          </a:xfrm>
        </p:spPr>
        <p:txBody>
          <a:bodyPr/>
          <a:lstStyle/>
          <a:p>
            <a:r>
              <a:rPr lang="en-US" dirty="0" smtClean="0"/>
              <a:t>Page </a:t>
            </a:r>
            <a:fld id="{AF3B36A3-5FA7-F94F-BEFB-3FE63FF60C5F}" type="slidenum">
              <a:rPr lang="en-US" smtClean="0"/>
              <a:pPr/>
              <a:t>‹#›</a:t>
            </a:fld>
            <a:endParaRPr lang="en-US" dirty="0"/>
          </a:p>
        </p:txBody>
      </p:sp>
    </p:spTree>
    <p:extLst>
      <p:ext uri="{BB962C8B-B14F-4D97-AF65-F5344CB8AC3E}">
        <p14:creationId xmlns:p14="http://schemas.microsoft.com/office/powerpoint/2010/main" val="16290497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TIS Title Slide Option 2">
    <p:spTree>
      <p:nvGrpSpPr>
        <p:cNvPr id="1" name=""/>
        <p:cNvGrpSpPr/>
        <p:nvPr/>
      </p:nvGrpSpPr>
      <p:grpSpPr>
        <a:xfrm>
          <a:off x="0" y="0"/>
          <a:ext cx="0" cy="0"/>
          <a:chOff x="0" y="0"/>
          <a:chExt cx="0" cy="0"/>
        </a:xfrm>
      </p:grpSpPr>
      <p:pic>
        <p:nvPicPr>
          <p:cNvPr id="7" name="Picture 6" descr="16566-0116cw BTIS PPT_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585243" y="2273012"/>
            <a:ext cx="5160649" cy="1173150"/>
          </a:xfrm>
        </p:spPr>
        <p:txBody>
          <a:bodyPr/>
          <a:lstStyle>
            <a:lvl1pPr>
              <a:defRPr sz="38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5243" y="3625039"/>
            <a:ext cx="5160649" cy="307777"/>
          </a:xfrm>
        </p:spPr>
        <p:txBody>
          <a:bodyPr/>
          <a:lstStyle>
            <a:lvl1pPr marL="0" indent="0" algn="l">
              <a:buNone/>
              <a:defRPr sz="2000" b="0" i="0">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85243" y="4901762"/>
            <a:ext cx="2133600" cy="215444"/>
          </a:xfrm>
          <a:prstGeom prst="rect">
            <a:avLst/>
          </a:prstGeom>
        </p:spPr>
        <p:txBody>
          <a:bodyPr lIns="0" tIns="0" rIns="0" bIns="0">
            <a:spAutoFit/>
          </a:bodyPr>
          <a:lstStyle>
            <a:lvl1pPr>
              <a:defRPr sz="1400">
                <a:solidFill>
                  <a:srgbClr val="FFFFFF"/>
                </a:solidFill>
              </a:defRPr>
            </a:lvl1pPr>
          </a:lstStyle>
          <a:p>
            <a:endParaRPr lang="en-US" dirty="0"/>
          </a:p>
        </p:txBody>
      </p:sp>
      <p:sp>
        <p:nvSpPr>
          <p:cNvPr id="11" name="Text Placeholder 10"/>
          <p:cNvSpPr>
            <a:spLocks noGrp="1"/>
          </p:cNvSpPr>
          <p:nvPr>
            <p:ph type="body" sz="quarter" idx="11"/>
          </p:nvPr>
        </p:nvSpPr>
        <p:spPr>
          <a:xfrm>
            <a:off x="585242" y="4545518"/>
            <a:ext cx="3444433" cy="246221"/>
          </a:xfrm>
        </p:spPr>
        <p:txBody>
          <a:bodyPr/>
          <a:lstStyle>
            <a:lvl1pPr>
              <a:spcBef>
                <a:spcPts val="0"/>
              </a:spcBef>
              <a:defRPr sz="1600" b="0">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396539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TIS Title Slide Option 3">
    <p:spTree>
      <p:nvGrpSpPr>
        <p:cNvPr id="1" name=""/>
        <p:cNvGrpSpPr/>
        <p:nvPr/>
      </p:nvGrpSpPr>
      <p:grpSpPr>
        <a:xfrm>
          <a:off x="0" y="0"/>
          <a:ext cx="0" cy="0"/>
          <a:chOff x="0" y="0"/>
          <a:chExt cx="0" cy="0"/>
        </a:xfrm>
      </p:grpSpPr>
      <p:pic>
        <p:nvPicPr>
          <p:cNvPr id="6" name="Picture 5" descr="16566-0116cw BTIS PPT_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592108" y="2212198"/>
            <a:ext cx="4700703" cy="1169551"/>
          </a:xfrm>
        </p:spPr>
        <p:txBody>
          <a:bodyPr anchor="b" anchorCtr="0"/>
          <a:lstStyle>
            <a:lvl1pPr>
              <a:defRPr sz="3800">
                <a:solidFill>
                  <a:srgbClr val="0000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92108" y="3528234"/>
            <a:ext cx="4700703" cy="307777"/>
          </a:xfrm>
        </p:spPr>
        <p:txBody>
          <a:bodyPr/>
          <a:lstStyle>
            <a:lvl1pPr marL="0" indent="0" algn="l">
              <a:buNone/>
              <a:defRPr sz="2000" b="0" i="0">
                <a:solidFill>
                  <a:srgbClr val="000000"/>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92108" y="4797056"/>
            <a:ext cx="2133600" cy="215444"/>
          </a:xfrm>
          <a:prstGeom prst="rect">
            <a:avLst/>
          </a:prstGeom>
        </p:spPr>
        <p:txBody>
          <a:bodyPr lIns="0" tIns="0" rIns="0" bIns="0">
            <a:spAutoFit/>
          </a:bodyPr>
          <a:lstStyle>
            <a:lvl1pPr>
              <a:defRPr sz="1400">
                <a:solidFill>
                  <a:srgbClr val="000000"/>
                </a:solidFill>
              </a:defRPr>
            </a:lvl1pPr>
          </a:lstStyle>
          <a:p>
            <a:endParaRPr lang="en-US" dirty="0"/>
          </a:p>
        </p:txBody>
      </p:sp>
      <p:sp>
        <p:nvSpPr>
          <p:cNvPr id="11" name="Text Placeholder 10"/>
          <p:cNvSpPr>
            <a:spLocks noGrp="1"/>
          </p:cNvSpPr>
          <p:nvPr>
            <p:ph type="body" sz="quarter" idx="11"/>
          </p:nvPr>
        </p:nvSpPr>
        <p:spPr>
          <a:xfrm>
            <a:off x="592108" y="4454999"/>
            <a:ext cx="2954338" cy="246221"/>
          </a:xfrm>
        </p:spPr>
        <p:txBody>
          <a:bodyPr/>
          <a:lstStyle>
            <a:lvl1pPr>
              <a:spcBef>
                <a:spcPts val="0"/>
              </a:spcBef>
              <a:defRPr sz="1600" b="0">
                <a:solidFill>
                  <a:srgbClr val="000000"/>
                </a:solidFill>
              </a:defRPr>
            </a:lvl1pPr>
          </a:lstStyle>
          <a:p>
            <a:pPr lvl="0"/>
            <a:r>
              <a:rPr lang="en-US" smtClean="0"/>
              <a:t>Click to edit Master text styles</a:t>
            </a:r>
          </a:p>
        </p:txBody>
      </p:sp>
    </p:spTree>
    <p:extLst>
      <p:ext uri="{BB962C8B-B14F-4D97-AF65-F5344CB8AC3E}">
        <p14:creationId xmlns:p14="http://schemas.microsoft.com/office/powerpoint/2010/main" val="118992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branded Title Slide ONLY">
    <p:spTree>
      <p:nvGrpSpPr>
        <p:cNvPr id="1" name=""/>
        <p:cNvGrpSpPr/>
        <p:nvPr/>
      </p:nvGrpSpPr>
      <p:grpSpPr>
        <a:xfrm>
          <a:off x="0" y="0"/>
          <a:ext cx="0" cy="0"/>
          <a:chOff x="0" y="0"/>
          <a:chExt cx="0" cy="0"/>
        </a:xfrm>
      </p:grpSpPr>
      <p:pic>
        <p:nvPicPr>
          <p:cNvPr id="7" name="Picture 6" descr="16566-0116cw BTIS PPT_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585243" y="2273012"/>
            <a:ext cx="6474584" cy="584775"/>
          </a:xfrm>
        </p:spPr>
        <p:txBody>
          <a:bodyPr/>
          <a:lstStyle>
            <a:lvl1pPr>
              <a:defRPr sz="38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5243" y="3012337"/>
            <a:ext cx="6400800" cy="307777"/>
          </a:xfrm>
        </p:spPr>
        <p:txBody>
          <a:bodyPr/>
          <a:lstStyle>
            <a:lvl1pPr marL="0" indent="0" algn="l">
              <a:buNone/>
              <a:defRPr sz="2000" b="0" i="0">
                <a:solidFill>
                  <a:schemeClr val="tx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85243" y="4289060"/>
            <a:ext cx="2133600" cy="215444"/>
          </a:xfrm>
          <a:prstGeom prst="rect">
            <a:avLst/>
          </a:prstGeom>
        </p:spPr>
        <p:txBody>
          <a:bodyPr lIns="0" tIns="0" rIns="0" bIns="0">
            <a:spAutoFit/>
          </a:bodyPr>
          <a:lstStyle>
            <a:lvl1pPr>
              <a:defRPr sz="1400">
                <a:solidFill>
                  <a:schemeClr val="tx1"/>
                </a:solidFill>
              </a:defRPr>
            </a:lvl1pPr>
          </a:lstStyle>
          <a:p>
            <a:endParaRPr lang="en-US" dirty="0"/>
          </a:p>
        </p:txBody>
      </p:sp>
      <p:sp>
        <p:nvSpPr>
          <p:cNvPr id="11" name="Text Placeholder 10"/>
          <p:cNvSpPr>
            <a:spLocks noGrp="1"/>
          </p:cNvSpPr>
          <p:nvPr>
            <p:ph type="body" sz="quarter" idx="11"/>
          </p:nvPr>
        </p:nvSpPr>
        <p:spPr>
          <a:xfrm>
            <a:off x="585243" y="3932816"/>
            <a:ext cx="2954338" cy="246221"/>
          </a:xfrm>
        </p:spPr>
        <p:txBody>
          <a:bodyPr/>
          <a:lstStyle>
            <a:lvl1pPr>
              <a:spcBef>
                <a:spcPts val="0"/>
              </a:spcBef>
              <a:defRPr sz="1600" b="0">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217496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branded or BTIS Title Slide Option">
    <p:spTree>
      <p:nvGrpSpPr>
        <p:cNvPr id="1" name=""/>
        <p:cNvGrpSpPr/>
        <p:nvPr/>
      </p:nvGrpSpPr>
      <p:grpSpPr>
        <a:xfrm>
          <a:off x="0" y="0"/>
          <a:ext cx="0" cy="0"/>
          <a:chOff x="0" y="0"/>
          <a:chExt cx="0" cy="0"/>
        </a:xfrm>
      </p:grpSpPr>
      <p:pic>
        <p:nvPicPr>
          <p:cNvPr id="6" name="Picture 5" descr="16566-0116cw BTIS PPT_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585243" y="2273012"/>
            <a:ext cx="6474584" cy="584775"/>
          </a:xfrm>
        </p:spPr>
        <p:txBody>
          <a:bodyPr/>
          <a:lstStyle>
            <a:lvl1pPr>
              <a:defRPr sz="38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5243" y="3012337"/>
            <a:ext cx="6400800" cy="307777"/>
          </a:xfrm>
        </p:spPr>
        <p:txBody>
          <a:bodyPr/>
          <a:lstStyle>
            <a:lvl1pPr marL="0" indent="0" algn="l">
              <a:buNone/>
              <a:defRPr sz="2000" b="0" i="0">
                <a:solidFill>
                  <a:schemeClr val="accent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85243" y="4289060"/>
            <a:ext cx="2133600" cy="215444"/>
          </a:xfrm>
          <a:prstGeom prst="rect">
            <a:avLst/>
          </a:prstGeom>
        </p:spPr>
        <p:txBody>
          <a:bodyPr lIns="0" tIns="0" rIns="0" bIns="0">
            <a:spAutoFit/>
          </a:bodyPr>
          <a:lstStyle>
            <a:lvl1pPr>
              <a:defRPr sz="1400">
                <a:solidFill>
                  <a:schemeClr val="accent1"/>
                </a:solidFill>
              </a:defRPr>
            </a:lvl1pPr>
          </a:lstStyle>
          <a:p>
            <a:endParaRPr lang="en-US" dirty="0"/>
          </a:p>
        </p:txBody>
      </p:sp>
      <p:sp>
        <p:nvSpPr>
          <p:cNvPr id="11" name="Text Placeholder 10"/>
          <p:cNvSpPr>
            <a:spLocks noGrp="1"/>
          </p:cNvSpPr>
          <p:nvPr>
            <p:ph type="body" sz="quarter" idx="11"/>
          </p:nvPr>
        </p:nvSpPr>
        <p:spPr>
          <a:xfrm>
            <a:off x="585243" y="3932816"/>
            <a:ext cx="2954338" cy="246221"/>
          </a:xfrm>
        </p:spPr>
        <p:txBody>
          <a:bodyPr/>
          <a:lstStyle>
            <a:lvl1pPr>
              <a:spcBef>
                <a:spcPts val="0"/>
              </a:spcBef>
              <a:defRPr sz="1600" b="0">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396580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14" name="Rectangle 13"/>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41143" y="2125193"/>
            <a:ext cx="8255181" cy="461665"/>
          </a:xfrm>
        </p:spPr>
        <p:txBody>
          <a:bodyPr anchor="b" anchorCtr="0"/>
          <a:lstStyle>
            <a:lvl1pPr algn="l">
              <a:defRPr sz="3000" b="0" cap="none">
                <a:solidFill>
                  <a:srgbClr val="FFFFFF"/>
                </a:solidFill>
              </a:defRPr>
            </a:lvl1pPr>
          </a:lstStyle>
          <a:p>
            <a:r>
              <a:rPr lang="en-AU" dirty="0" smtClean="0"/>
              <a:t>Click to edit master title style</a:t>
            </a:r>
            <a:endParaRPr lang="en-US" dirty="0"/>
          </a:p>
        </p:txBody>
      </p:sp>
      <p:sp>
        <p:nvSpPr>
          <p:cNvPr id="3" name="Text Placeholder 2"/>
          <p:cNvSpPr>
            <a:spLocks noGrp="1"/>
          </p:cNvSpPr>
          <p:nvPr>
            <p:ph type="body" idx="1"/>
          </p:nvPr>
        </p:nvSpPr>
        <p:spPr>
          <a:xfrm>
            <a:off x="447249" y="2894010"/>
            <a:ext cx="8255181" cy="338554"/>
          </a:xfrm>
        </p:spPr>
        <p:txBody>
          <a:bodyPr anchor="t" anchorCtr="0"/>
          <a:lstStyle>
            <a:lvl1pPr marL="0" indent="0">
              <a:buNone/>
              <a:defRPr sz="22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cxnSp>
        <p:nvCxnSpPr>
          <p:cNvPr id="11" name="Straight Connector 10"/>
          <p:cNvCxnSpPr/>
          <p:nvPr userDrawn="1"/>
        </p:nvCxnSpPr>
        <p:spPr>
          <a:xfrm>
            <a:off x="447250" y="2741656"/>
            <a:ext cx="8249075" cy="0"/>
          </a:xfrm>
          <a:prstGeom prst="line">
            <a:avLst/>
          </a:prstGeom>
          <a:ln w="3175" cmpd="sng">
            <a:solidFill>
              <a:srgbClr val="ACDEE6"/>
            </a:solidFill>
          </a:ln>
          <a:effectLst/>
        </p:spPr>
        <p:style>
          <a:lnRef idx="2">
            <a:schemeClr val="accent1"/>
          </a:lnRef>
          <a:fillRef idx="0">
            <a:schemeClr val="accent1"/>
          </a:fillRef>
          <a:effectRef idx="1">
            <a:schemeClr val="accent1"/>
          </a:effectRef>
          <a:fontRef idx="minor">
            <a:schemeClr val="tx1"/>
          </a:fontRef>
        </p:style>
      </p:cxnSp>
      <p:sp>
        <p:nvSpPr>
          <p:cNvPr id="17" name="Slide Number Placeholder 5"/>
          <p:cNvSpPr txBox="1">
            <a:spLocks/>
          </p:cNvSpPr>
          <p:nvPr userDrawn="1"/>
        </p:nvSpPr>
        <p:spPr>
          <a:xfrm>
            <a:off x="430213" y="6477357"/>
            <a:ext cx="788355" cy="123111"/>
          </a:xfrm>
          <a:prstGeom prst="rect">
            <a:avLst/>
          </a:prstGeom>
        </p:spPr>
        <p:txBody>
          <a:bodyPr vert="horz" wrap="square" lIns="0" tIns="0" rIns="0" bIns="0" rtlCol="0" anchor="ctr">
            <a:spAutoFit/>
          </a:bodyPr>
          <a:lstStyle>
            <a:defPPr>
              <a:defRPr lang="en-US"/>
            </a:defPPr>
            <a:lvl1pPr marL="0" algn="l" defTabSz="457200" rtl="0" eaLnBrk="1" latinLnBrk="0" hangingPunct="1">
              <a:defRPr sz="800" b="0" i="0" kern="1200">
                <a:solidFill>
                  <a:schemeClr val="tx1">
                    <a:lumMod val="50000"/>
                    <a:lumOff val="50000"/>
                  </a:schemeClr>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chemeClr val="bg1"/>
                </a:solidFill>
              </a:rPr>
              <a:t>Page </a:t>
            </a:r>
            <a:fld id="{38AE60C6-9402-D44F-8766-F95EA80E0BB4}" type="slidenum">
              <a:rPr lang="en-US" smtClean="0">
                <a:solidFill>
                  <a:schemeClr val="bg1"/>
                </a:solidFill>
              </a:rPr>
              <a:pPr/>
              <a:t>‹#›</a:t>
            </a:fld>
            <a:endParaRPr lang="en-US" dirty="0">
              <a:solidFill>
                <a:schemeClr val="bg1"/>
              </a:solidFill>
            </a:endParaRPr>
          </a:p>
        </p:txBody>
      </p:sp>
      <p:cxnSp>
        <p:nvCxnSpPr>
          <p:cNvPr id="18" name="Straight Connector 17"/>
          <p:cNvCxnSpPr/>
          <p:nvPr userDrawn="1"/>
        </p:nvCxnSpPr>
        <p:spPr>
          <a:xfrm>
            <a:off x="432000" y="6386875"/>
            <a:ext cx="8264325" cy="0"/>
          </a:xfrm>
          <a:prstGeom prst="line">
            <a:avLst/>
          </a:prstGeom>
          <a:ln w="3175" cmpd="sng">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20" name="Picture 19" descr="Header 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144" y="324000"/>
            <a:ext cx="8272272" cy="460248"/>
          </a:xfrm>
          <a:prstGeom prst="rect">
            <a:avLst/>
          </a:prstGeom>
        </p:spPr>
      </p:pic>
    </p:spTree>
    <p:extLst>
      <p:ext uri="{BB962C8B-B14F-4D97-AF65-F5344CB8AC3E}">
        <p14:creationId xmlns:p14="http://schemas.microsoft.com/office/powerpoint/2010/main" val="179517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99" y="1739495"/>
            <a:ext cx="8264325" cy="152349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smtClean="0"/>
          </a:p>
        </p:txBody>
      </p:sp>
      <p:sp>
        <p:nvSpPr>
          <p:cNvPr id="5" name="Footer Placeholder 4"/>
          <p:cNvSpPr>
            <a:spLocks noGrp="1"/>
          </p:cNvSpPr>
          <p:nvPr>
            <p:ph type="ftr" sz="quarter" idx="11"/>
          </p:nvPr>
        </p:nvSpPr>
        <p:spPr>
          <a:xfrm>
            <a:off x="431999" y="6172104"/>
            <a:ext cx="8264325" cy="123111"/>
          </a:xfrm>
        </p:spPr>
        <p:txBody>
          <a:bodyPr/>
          <a:lstStyle/>
          <a:p>
            <a:endParaRPr lang="en-US"/>
          </a:p>
        </p:txBody>
      </p:sp>
      <p:sp>
        <p:nvSpPr>
          <p:cNvPr id="6" name="Slide Number Placeholder 5"/>
          <p:cNvSpPr>
            <a:spLocks noGrp="1"/>
          </p:cNvSpPr>
          <p:nvPr>
            <p:ph type="sldNum" sz="quarter" idx="12"/>
          </p:nvPr>
        </p:nvSpPr>
        <p:spPr/>
        <p:txBody>
          <a:bodyPr/>
          <a:lstStyle/>
          <a:p>
            <a:r>
              <a:rPr lang="en-US" dirty="0" smtClean="0"/>
              <a:t>Page </a:t>
            </a:r>
            <a:fld id="{AF3B36A3-5FA7-F94F-BEFB-3FE63FF60C5F}" type="slidenum">
              <a:rPr lang="en-US" smtClean="0"/>
              <a:pPr/>
              <a:t>‹#›</a:t>
            </a:fld>
            <a:endParaRPr lang="en-US" dirty="0"/>
          </a:p>
        </p:txBody>
      </p:sp>
    </p:spTree>
    <p:extLst>
      <p:ext uri="{BB962C8B-B14F-4D97-AF65-F5344CB8AC3E}">
        <p14:creationId xmlns:p14="http://schemas.microsoft.com/office/powerpoint/2010/main" val="48783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0213" y="1735138"/>
            <a:ext cx="4080003" cy="1523494"/>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smtClean="0"/>
          </a:p>
        </p:txBody>
      </p:sp>
      <p:sp>
        <p:nvSpPr>
          <p:cNvPr id="4" name="Content Placeholder 3"/>
          <p:cNvSpPr>
            <a:spLocks noGrp="1"/>
          </p:cNvSpPr>
          <p:nvPr>
            <p:ph sz="half" idx="2"/>
          </p:nvPr>
        </p:nvSpPr>
        <p:spPr>
          <a:xfrm>
            <a:off x="4608584" y="1735138"/>
            <a:ext cx="4078216" cy="1523494"/>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smtClean="0"/>
          </a:p>
        </p:txBody>
      </p:sp>
      <p:sp>
        <p:nvSpPr>
          <p:cNvPr id="6" name="Footer Placeholder 5"/>
          <p:cNvSpPr>
            <a:spLocks noGrp="1"/>
          </p:cNvSpPr>
          <p:nvPr>
            <p:ph type="ftr" sz="quarter" idx="11"/>
          </p:nvPr>
        </p:nvSpPr>
        <p:spPr>
          <a:xfrm>
            <a:off x="431999" y="6172104"/>
            <a:ext cx="8264325" cy="123111"/>
          </a:xfrm>
        </p:spPr>
        <p:txBody>
          <a:bodyPr/>
          <a:lstStyle/>
          <a:p>
            <a:endParaRPr lang="en-US"/>
          </a:p>
        </p:txBody>
      </p:sp>
      <p:sp>
        <p:nvSpPr>
          <p:cNvPr id="7" name="Slide Number Placeholder 6"/>
          <p:cNvSpPr>
            <a:spLocks noGrp="1"/>
          </p:cNvSpPr>
          <p:nvPr>
            <p:ph type="sldNum" sz="quarter" idx="12"/>
          </p:nvPr>
        </p:nvSpPr>
        <p:spPr/>
        <p:txBody>
          <a:bodyPr/>
          <a:lstStyle/>
          <a:p>
            <a:r>
              <a:rPr lang="en-US" dirty="0" smtClean="0"/>
              <a:t>Page </a:t>
            </a:r>
            <a:fld id="{AF3B36A3-5FA7-F94F-BEFB-3FE63FF60C5F}" type="slidenum">
              <a:rPr lang="en-US" smtClean="0"/>
              <a:pPr/>
              <a:t>‹#›</a:t>
            </a:fld>
            <a:endParaRPr lang="en-US" dirty="0"/>
          </a:p>
        </p:txBody>
      </p:sp>
    </p:spTree>
    <p:extLst>
      <p:ext uri="{BB962C8B-B14F-4D97-AF65-F5344CB8AC3E}">
        <p14:creationId xmlns:p14="http://schemas.microsoft.com/office/powerpoint/2010/main" val="143954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Two Column with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30213" y="1735138"/>
            <a:ext cx="4052544" cy="276999"/>
          </a:xfrm>
        </p:spPr>
        <p:txBody>
          <a:bodyPr anchor="b"/>
          <a:lstStyle>
            <a:lvl1pPr marL="0" indent="0">
              <a:buNone/>
              <a:defRPr sz="1800" b="1">
                <a:solidFill>
                  <a:srgbClr val="00AFD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30212" y="2130577"/>
            <a:ext cx="4052545" cy="1523494"/>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smtClean="0"/>
          </a:p>
        </p:txBody>
      </p:sp>
      <p:sp>
        <p:nvSpPr>
          <p:cNvPr id="5" name="Text Placeholder 4"/>
          <p:cNvSpPr>
            <a:spLocks noGrp="1"/>
          </p:cNvSpPr>
          <p:nvPr>
            <p:ph type="body" sz="quarter" idx="3"/>
          </p:nvPr>
        </p:nvSpPr>
        <p:spPr>
          <a:xfrm>
            <a:off x="4645568" y="1735138"/>
            <a:ext cx="4050757" cy="276999"/>
          </a:xfrm>
        </p:spPr>
        <p:txBody>
          <a:bodyPr anchor="b"/>
          <a:lstStyle>
            <a:lvl1pPr marL="0" indent="0">
              <a:buNone/>
              <a:defRPr sz="1800" b="1">
                <a:solidFill>
                  <a:srgbClr val="00AFD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568" y="2130577"/>
            <a:ext cx="4050757" cy="1523494"/>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smtClean="0"/>
          </a:p>
        </p:txBody>
      </p:sp>
      <p:sp>
        <p:nvSpPr>
          <p:cNvPr id="8" name="Footer Placeholder 7"/>
          <p:cNvSpPr>
            <a:spLocks noGrp="1"/>
          </p:cNvSpPr>
          <p:nvPr>
            <p:ph type="ftr" sz="quarter" idx="11"/>
          </p:nvPr>
        </p:nvSpPr>
        <p:spPr>
          <a:xfrm>
            <a:off x="431999" y="6172104"/>
            <a:ext cx="8264325" cy="123111"/>
          </a:xfrm>
        </p:spPr>
        <p:txBody>
          <a:bodyPr/>
          <a:lstStyle/>
          <a:p>
            <a:endParaRPr lang="en-US"/>
          </a:p>
        </p:txBody>
      </p:sp>
      <p:sp>
        <p:nvSpPr>
          <p:cNvPr id="9" name="Slide Number Placeholder 8"/>
          <p:cNvSpPr>
            <a:spLocks noGrp="1"/>
          </p:cNvSpPr>
          <p:nvPr>
            <p:ph type="sldNum" sz="quarter" idx="12"/>
          </p:nvPr>
        </p:nvSpPr>
        <p:spPr/>
        <p:txBody>
          <a:bodyPr/>
          <a:lstStyle/>
          <a:p>
            <a:r>
              <a:rPr lang="en-US" dirty="0" smtClean="0"/>
              <a:t>Page </a:t>
            </a:r>
            <a:fld id="{AF3B36A3-5FA7-F94F-BEFB-3FE63FF60C5F}" type="slidenum">
              <a:rPr lang="en-US" smtClean="0"/>
              <a:pPr/>
              <a:t>‹#›</a:t>
            </a:fld>
            <a:endParaRPr lang="en-US" dirty="0"/>
          </a:p>
        </p:txBody>
      </p:sp>
    </p:spTree>
    <p:extLst>
      <p:ext uri="{BB962C8B-B14F-4D97-AF65-F5344CB8AC3E}">
        <p14:creationId xmlns:p14="http://schemas.microsoft.com/office/powerpoint/2010/main" val="289525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2000" y="1017740"/>
            <a:ext cx="8254800" cy="430887"/>
          </a:xfrm>
          <a:prstGeom prst="rect">
            <a:avLst/>
          </a:prstGeom>
        </p:spPr>
        <p:txBody>
          <a:bodyPr vert="horz" wrap="square" lIns="0" tIns="0" rIns="0" bIns="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32000" y="1735138"/>
            <a:ext cx="8254800" cy="1529650"/>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smtClean="0"/>
          </a:p>
        </p:txBody>
      </p:sp>
      <p:sp>
        <p:nvSpPr>
          <p:cNvPr id="5" name="Footer Placeholder 4"/>
          <p:cNvSpPr>
            <a:spLocks noGrp="1"/>
          </p:cNvSpPr>
          <p:nvPr>
            <p:ph type="ftr" sz="quarter" idx="3"/>
          </p:nvPr>
        </p:nvSpPr>
        <p:spPr>
          <a:xfrm>
            <a:off x="432000" y="6172104"/>
            <a:ext cx="7142066" cy="123111"/>
          </a:xfrm>
          <a:prstGeom prst="rect">
            <a:avLst/>
          </a:prstGeom>
        </p:spPr>
        <p:txBody>
          <a:bodyPr vert="horz" wrap="square" lIns="0" tIns="0" rIns="0" bIns="0" rtlCol="0" anchor="b" anchorCtr="0">
            <a:spAutoFit/>
          </a:bodyPr>
          <a:lstStyle>
            <a:lvl1pPr algn="l">
              <a:defRPr sz="800">
                <a:solidFill>
                  <a:schemeClr val="tx1"/>
                </a:solidFill>
              </a:defRPr>
            </a:lvl1pPr>
          </a:lstStyle>
          <a:p>
            <a:endParaRPr lang="en-US" dirty="0"/>
          </a:p>
        </p:txBody>
      </p:sp>
      <p:sp>
        <p:nvSpPr>
          <p:cNvPr id="6" name="Slide Number Placeholder 5"/>
          <p:cNvSpPr>
            <a:spLocks noGrp="1"/>
          </p:cNvSpPr>
          <p:nvPr>
            <p:ph type="sldNum" sz="quarter" idx="4"/>
          </p:nvPr>
        </p:nvSpPr>
        <p:spPr>
          <a:xfrm>
            <a:off x="430213" y="6477357"/>
            <a:ext cx="788355" cy="123111"/>
          </a:xfrm>
          <a:prstGeom prst="rect">
            <a:avLst/>
          </a:prstGeom>
        </p:spPr>
        <p:txBody>
          <a:bodyPr vert="horz" wrap="square" lIns="0" tIns="0" rIns="0" bIns="0" rtlCol="0" anchor="ctr">
            <a:spAutoFit/>
          </a:bodyPr>
          <a:lstStyle>
            <a:lvl1pPr algn="l">
              <a:defRPr sz="800" b="0" i="0">
                <a:solidFill>
                  <a:schemeClr val="tx1">
                    <a:lumMod val="50000"/>
                    <a:lumOff val="50000"/>
                  </a:schemeClr>
                </a:solidFill>
                <a:latin typeface="Georgia"/>
                <a:cs typeface="Georgia"/>
              </a:defRPr>
            </a:lvl1pPr>
          </a:lstStyle>
          <a:p>
            <a:r>
              <a:rPr lang="en-US" dirty="0" smtClean="0"/>
              <a:t>Page </a:t>
            </a:r>
            <a:fld id="{38AE60C6-9402-D44F-8766-F95EA80E0BB4}" type="slidenum">
              <a:rPr lang="en-US" smtClean="0"/>
              <a:pPr/>
              <a:t>‹#›</a:t>
            </a:fld>
            <a:endParaRPr lang="en-US" dirty="0"/>
          </a:p>
        </p:txBody>
      </p:sp>
      <p:cxnSp>
        <p:nvCxnSpPr>
          <p:cNvPr id="11" name="Straight Connector 10"/>
          <p:cNvCxnSpPr/>
          <p:nvPr/>
        </p:nvCxnSpPr>
        <p:spPr>
          <a:xfrm>
            <a:off x="432000" y="6386875"/>
            <a:ext cx="8264325" cy="0"/>
          </a:xfrm>
          <a:prstGeom prst="line">
            <a:avLst/>
          </a:prstGeom>
          <a:ln w="3175" cmpd="sng">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4" name="Picture 3" descr="BTIS PPT header.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2000" y="324000"/>
            <a:ext cx="8281416" cy="460248"/>
          </a:xfrm>
          <a:prstGeom prst="rect">
            <a:avLst/>
          </a:prstGeom>
        </p:spPr>
      </p:pic>
    </p:spTree>
    <p:extLst>
      <p:ext uri="{BB962C8B-B14F-4D97-AF65-F5344CB8AC3E}">
        <p14:creationId xmlns:p14="http://schemas.microsoft.com/office/powerpoint/2010/main" val="3078180941"/>
      </p:ext>
    </p:extLst>
  </p:cSld>
  <p:clrMap bg1="lt1" tx1="dk1" bg2="lt2" tx2="dk2" accent1="accent1" accent2="accent2" accent3="accent3" accent4="accent4" accent5="accent5" accent6="accent6" hlink="hlink" folHlink="folHlink"/>
  <p:sldLayoutIdLst>
    <p:sldLayoutId id="2147483659" r:id="rId1"/>
    <p:sldLayoutId id="2147483657" r:id="rId2"/>
    <p:sldLayoutId id="2147483649" r:id="rId3"/>
    <p:sldLayoutId id="2147483660" r:id="rId4"/>
    <p:sldLayoutId id="2147483661" r:id="rId5"/>
    <p:sldLayoutId id="2147483651" r:id="rId6"/>
    <p:sldLayoutId id="2147483650" r:id="rId7"/>
    <p:sldLayoutId id="2147483652" r:id="rId8"/>
    <p:sldLayoutId id="2147483653" r:id="rId9"/>
    <p:sldLayoutId id="2147483654" r:id="rId10"/>
    <p:sldLayoutId id="2147483662" r:id="rId11"/>
    <p:sldLayoutId id="2147483663" r:id="rId12"/>
    <p:sldLayoutId id="214748366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457200" rtl="0" eaLnBrk="1" latinLnBrk="0" hangingPunct="1">
        <a:spcBef>
          <a:spcPct val="0"/>
        </a:spcBef>
        <a:buNone/>
        <a:defRPr sz="2800" kern="1200">
          <a:solidFill>
            <a:schemeClr val="accent1"/>
          </a:solidFill>
          <a:latin typeface="+mj-lt"/>
          <a:ea typeface="+mj-ea"/>
          <a:cs typeface="+mj-cs"/>
        </a:defRPr>
      </a:lvl1pPr>
    </p:titleStyle>
    <p:bodyStyle>
      <a:lvl1pPr marL="0" indent="0" algn="l" defTabSz="457200" rtl="0" eaLnBrk="1" latinLnBrk="0" hangingPunct="1">
        <a:spcBef>
          <a:spcPts val="600"/>
        </a:spcBef>
        <a:spcAft>
          <a:spcPts val="600"/>
        </a:spcAft>
        <a:buFont typeface="Arial"/>
        <a:buNone/>
        <a:defRPr sz="1800" kern="1200">
          <a:solidFill>
            <a:schemeClr val="tx1"/>
          </a:solidFill>
          <a:latin typeface="+mn-lt"/>
          <a:ea typeface="+mn-ea"/>
          <a:cs typeface="+mn-cs"/>
        </a:defRPr>
      </a:lvl1pPr>
      <a:lvl2pPr marL="360000" indent="-270000" algn="l" defTabSz="457200" rtl="0" eaLnBrk="1" latinLnBrk="0" hangingPunct="1">
        <a:spcBef>
          <a:spcPts val="600"/>
        </a:spcBef>
        <a:spcAft>
          <a:spcPts val="600"/>
        </a:spcAft>
        <a:buClr>
          <a:schemeClr val="accent2"/>
        </a:buClr>
        <a:buFont typeface="Lucida Grande"/>
        <a:buChar char="+"/>
        <a:defRPr sz="1600" kern="1200">
          <a:solidFill>
            <a:schemeClr val="tx1"/>
          </a:solidFill>
          <a:latin typeface="+mn-lt"/>
          <a:ea typeface="+mn-ea"/>
          <a:cs typeface="+mn-cs"/>
        </a:defRPr>
      </a:lvl2pPr>
      <a:lvl3pPr marL="540000" indent="-180000" algn="l" defTabSz="457200" rtl="0" eaLnBrk="1" latinLnBrk="0" hangingPunct="1">
        <a:spcBef>
          <a:spcPts val="0"/>
        </a:spcBef>
        <a:spcAft>
          <a:spcPts val="600"/>
        </a:spcAft>
        <a:buClrTx/>
        <a:buFont typeface="Lucida Grande"/>
        <a:buChar char="–"/>
        <a:defRPr sz="1400" kern="1200">
          <a:solidFill>
            <a:schemeClr val="tx1"/>
          </a:solidFill>
          <a:latin typeface="+mn-lt"/>
          <a:ea typeface="+mn-ea"/>
          <a:cs typeface="+mn-cs"/>
        </a:defRPr>
      </a:lvl3pPr>
      <a:lvl4pPr marL="720000" indent="-180000" algn="l" defTabSz="457200" rtl="0" eaLnBrk="1" latinLnBrk="0" hangingPunct="1">
        <a:spcBef>
          <a:spcPts val="0"/>
        </a:spcBef>
        <a:spcAft>
          <a:spcPts val="600"/>
        </a:spcAft>
        <a:buFont typeface="Arial"/>
        <a:buChar char="–"/>
        <a:defRPr sz="1200" kern="1200" baseline="0">
          <a:solidFill>
            <a:schemeClr val="tx1"/>
          </a:solidFill>
          <a:latin typeface="+mn-lt"/>
          <a:ea typeface="+mn-ea"/>
          <a:cs typeface="+mn-cs"/>
        </a:defRPr>
      </a:lvl4pPr>
      <a:lvl5pPr marL="900000" indent="-180000" algn="l" defTabSz="457200" rtl="0" eaLnBrk="1" latinLnBrk="0" hangingPunct="1">
        <a:spcBef>
          <a:spcPts val="0"/>
        </a:spcBef>
        <a:buClr>
          <a:schemeClr val="tx2"/>
        </a:buClr>
        <a:buFont typeface="Lucida Grande"/>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tmp"/><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92108" y="2380846"/>
            <a:ext cx="6966932" cy="584775"/>
          </a:xfrm>
        </p:spPr>
        <p:txBody>
          <a:bodyPr/>
          <a:lstStyle/>
          <a:p>
            <a:r>
              <a:rPr lang="en-US" dirty="0" smtClean="0"/>
              <a:t>China 2.0</a:t>
            </a:r>
            <a:endParaRPr lang="en-US" dirty="0"/>
          </a:p>
        </p:txBody>
      </p:sp>
      <p:sp>
        <p:nvSpPr>
          <p:cNvPr id="6" name="Subtitle 5"/>
          <p:cNvSpPr>
            <a:spLocks noGrp="1"/>
          </p:cNvSpPr>
          <p:nvPr>
            <p:ph type="subTitle" idx="1"/>
          </p:nvPr>
        </p:nvSpPr>
        <p:spPr>
          <a:xfrm>
            <a:off x="592108" y="3102617"/>
            <a:ext cx="4384919" cy="307777"/>
          </a:xfrm>
        </p:spPr>
        <p:txBody>
          <a:bodyPr/>
          <a:lstStyle/>
          <a:p>
            <a:endParaRPr lang="en-US" dirty="0"/>
          </a:p>
        </p:txBody>
      </p:sp>
      <p:sp>
        <p:nvSpPr>
          <p:cNvPr id="7" name="Text Placeholder 6"/>
          <p:cNvSpPr>
            <a:spLocks noGrp="1"/>
          </p:cNvSpPr>
          <p:nvPr>
            <p:ph type="body" sz="quarter" idx="11"/>
          </p:nvPr>
        </p:nvSpPr>
        <p:spPr>
          <a:xfrm>
            <a:off x="592107" y="4029381"/>
            <a:ext cx="5303595" cy="492443"/>
          </a:xfrm>
        </p:spPr>
        <p:txBody>
          <a:bodyPr/>
          <a:lstStyle/>
          <a:p>
            <a:r>
              <a:rPr lang="en-US" dirty="0"/>
              <a:t>Tim Rocks, Head of Market Research and Strategy, BTIS</a:t>
            </a:r>
          </a:p>
        </p:txBody>
      </p:sp>
      <p:sp>
        <p:nvSpPr>
          <p:cNvPr id="11" name="Date Placeholder 10"/>
          <p:cNvSpPr>
            <a:spLocks noGrp="1"/>
          </p:cNvSpPr>
          <p:nvPr>
            <p:ph type="dt" sz="half" idx="10"/>
          </p:nvPr>
        </p:nvSpPr>
        <p:spPr>
          <a:xfrm>
            <a:off x="592108" y="4371438"/>
            <a:ext cx="2133600" cy="215444"/>
          </a:xfrm>
        </p:spPr>
        <p:txBody>
          <a:bodyPr/>
          <a:lstStyle/>
          <a:p>
            <a:r>
              <a:rPr lang="en-US" dirty="0" smtClean="0"/>
              <a:t>June </a:t>
            </a:r>
            <a:r>
              <a:rPr lang="en-US" dirty="0"/>
              <a:t>2016</a:t>
            </a:r>
          </a:p>
        </p:txBody>
      </p:sp>
    </p:spTree>
    <p:extLst>
      <p:ext uri="{BB962C8B-B14F-4D97-AF65-F5344CB8AC3E}">
        <p14:creationId xmlns:p14="http://schemas.microsoft.com/office/powerpoint/2010/main" val="416850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181" y="916951"/>
            <a:ext cx="8254800" cy="430887"/>
          </a:xfrm>
        </p:spPr>
        <p:txBody>
          <a:bodyPr/>
          <a:lstStyle/>
          <a:p>
            <a:r>
              <a:rPr lang="en-US" dirty="0" smtClean="0"/>
              <a:t>Tech take up is always under-estimated</a:t>
            </a:r>
            <a:endParaRPr lang="en-US" dirty="0"/>
          </a:p>
        </p:txBody>
      </p:sp>
      <p:sp>
        <p:nvSpPr>
          <p:cNvPr id="4" name="Footer Placeholder 3"/>
          <p:cNvSpPr>
            <a:spLocks noGrp="1"/>
          </p:cNvSpPr>
          <p:nvPr>
            <p:ph type="ftr" sz="quarter" idx="11"/>
          </p:nvPr>
        </p:nvSpPr>
        <p:spPr>
          <a:xfrm>
            <a:off x="430213" y="6171022"/>
            <a:ext cx="7142066" cy="123111"/>
          </a:xfrm>
        </p:spPr>
        <p:txBody>
          <a:bodyPr/>
          <a:lstStyle/>
          <a:p>
            <a:r>
              <a:rPr lang="en-US" dirty="0"/>
              <a:t>Source: </a:t>
            </a:r>
            <a:r>
              <a:rPr lang="en-US" dirty="0" smtClean="0"/>
              <a:t>CLSA, Tony </a:t>
            </a:r>
            <a:r>
              <a:rPr lang="en-US" dirty="0" err="1" smtClean="0"/>
              <a:t>Seba</a:t>
            </a:r>
            <a:endParaRPr lang="en-US" dirty="0"/>
          </a:p>
        </p:txBody>
      </p:sp>
      <p:sp>
        <p:nvSpPr>
          <p:cNvPr id="5" name="Slide Number Placeholder 4"/>
          <p:cNvSpPr>
            <a:spLocks noGrp="1"/>
          </p:cNvSpPr>
          <p:nvPr>
            <p:ph type="sldNum" sz="quarter" idx="12"/>
          </p:nvPr>
        </p:nvSpPr>
        <p:spPr/>
        <p:txBody>
          <a:bodyPr/>
          <a:lstStyle/>
          <a:p>
            <a:r>
              <a:rPr lang="en-US" smtClean="0"/>
              <a:t>Page </a:t>
            </a:r>
            <a:fld id="{AF3B36A3-5FA7-F94F-BEFB-3FE63FF60C5F}" type="slidenum">
              <a:rPr lang="en-US" smtClean="0"/>
              <a:pPr/>
              <a:t>10</a:t>
            </a:fld>
            <a:endParaRPr lang="en-US" dirty="0"/>
          </a:p>
        </p:txBody>
      </p:sp>
      <p:sp>
        <p:nvSpPr>
          <p:cNvPr id="7" name="Content Placeholder 2"/>
          <p:cNvSpPr txBox="1">
            <a:spLocks/>
          </p:cNvSpPr>
          <p:nvPr/>
        </p:nvSpPr>
        <p:spPr>
          <a:xfrm>
            <a:off x="458181" y="1468151"/>
            <a:ext cx="7325735" cy="1684352"/>
          </a:xfrm>
          <a:prstGeom prst="rect">
            <a:avLst/>
          </a:prstGeom>
        </p:spPr>
        <p:txBody>
          <a:bodyPr/>
          <a:lstStyle>
            <a:lvl1pPr marL="0" indent="0" algn="l" defTabSz="457200" rtl="0" eaLnBrk="1" latinLnBrk="0" hangingPunct="1">
              <a:spcBef>
                <a:spcPts val="600"/>
              </a:spcBef>
              <a:spcAft>
                <a:spcPts val="600"/>
              </a:spcAft>
              <a:buFont typeface="Arial"/>
              <a:buNone/>
              <a:defRPr sz="1800" kern="1200">
                <a:solidFill>
                  <a:schemeClr val="tx1"/>
                </a:solidFill>
                <a:latin typeface="+mn-lt"/>
                <a:ea typeface="+mn-ea"/>
                <a:cs typeface="+mn-cs"/>
              </a:defRPr>
            </a:lvl1pPr>
            <a:lvl2pPr marL="360000" indent="-270000" algn="l" defTabSz="457200" rtl="0" eaLnBrk="1" latinLnBrk="0" hangingPunct="1">
              <a:spcBef>
                <a:spcPts val="600"/>
              </a:spcBef>
              <a:spcAft>
                <a:spcPts val="600"/>
              </a:spcAft>
              <a:buClr>
                <a:schemeClr val="accent2"/>
              </a:buClr>
              <a:buFont typeface="Lucida Grande"/>
              <a:buChar char="+"/>
              <a:defRPr sz="1600" kern="1200">
                <a:solidFill>
                  <a:schemeClr val="tx1"/>
                </a:solidFill>
                <a:latin typeface="+mn-lt"/>
                <a:ea typeface="+mn-ea"/>
                <a:cs typeface="+mn-cs"/>
              </a:defRPr>
            </a:lvl2pPr>
            <a:lvl3pPr marL="540000" indent="-180000" algn="l" defTabSz="457200" rtl="0" eaLnBrk="1" latinLnBrk="0" hangingPunct="1">
              <a:spcBef>
                <a:spcPts val="0"/>
              </a:spcBef>
              <a:spcAft>
                <a:spcPts val="600"/>
              </a:spcAft>
              <a:buClrTx/>
              <a:buFont typeface="Lucida Grande"/>
              <a:buChar char="–"/>
              <a:defRPr sz="1400" kern="1200">
                <a:solidFill>
                  <a:schemeClr val="tx1"/>
                </a:solidFill>
                <a:latin typeface="+mn-lt"/>
                <a:ea typeface="+mn-ea"/>
                <a:cs typeface="+mn-cs"/>
              </a:defRPr>
            </a:lvl3pPr>
            <a:lvl4pPr marL="720000" indent="-180000" algn="l" defTabSz="457200" rtl="0" eaLnBrk="1" latinLnBrk="0" hangingPunct="1">
              <a:spcBef>
                <a:spcPts val="0"/>
              </a:spcBef>
              <a:spcAft>
                <a:spcPts val="600"/>
              </a:spcAft>
              <a:buFont typeface="Arial"/>
              <a:buChar char="–"/>
              <a:defRPr sz="1200" kern="1200" baseline="0">
                <a:solidFill>
                  <a:schemeClr val="tx1"/>
                </a:solidFill>
                <a:latin typeface="+mn-lt"/>
                <a:ea typeface="+mn-ea"/>
                <a:cs typeface="+mn-cs"/>
              </a:defRPr>
            </a:lvl4pPr>
            <a:lvl5pPr marL="900000" indent="-180000" algn="l" defTabSz="457200" rtl="0" eaLnBrk="1" latinLnBrk="0" hangingPunct="1">
              <a:spcBef>
                <a:spcPts val="0"/>
              </a:spcBef>
              <a:buClr>
                <a:schemeClr val="tx2"/>
              </a:buClr>
              <a:buFont typeface="Lucida Grande"/>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1600" b="1" dirty="0">
                <a:solidFill>
                  <a:schemeClr val="bg1">
                    <a:lumMod val="75000"/>
                  </a:schemeClr>
                </a:solidFill>
              </a:rPr>
              <a:t>In </a:t>
            </a:r>
            <a:r>
              <a:rPr lang="en-AU" sz="1600" b="1" dirty="0" smtClean="0">
                <a:solidFill>
                  <a:schemeClr val="bg1">
                    <a:lumMod val="75000"/>
                  </a:schemeClr>
                </a:solidFill>
              </a:rPr>
              <a:t>1985, </a:t>
            </a:r>
            <a:r>
              <a:rPr lang="en-AU" sz="1600" b="1" dirty="0">
                <a:solidFill>
                  <a:schemeClr val="bg1">
                    <a:lumMod val="75000"/>
                  </a:schemeClr>
                </a:solidFill>
              </a:rPr>
              <a:t>AT&amp;T </a:t>
            </a:r>
            <a:r>
              <a:rPr lang="en-AU" sz="1600" b="1" dirty="0" smtClean="0">
                <a:solidFill>
                  <a:schemeClr val="bg1">
                    <a:lumMod val="75000"/>
                  </a:schemeClr>
                </a:solidFill>
              </a:rPr>
              <a:t>forecast for cell-phone </a:t>
            </a:r>
            <a:r>
              <a:rPr lang="en-AU" sz="1600" b="1" dirty="0">
                <a:solidFill>
                  <a:schemeClr val="bg1">
                    <a:lumMod val="75000"/>
                  </a:schemeClr>
                </a:solidFill>
              </a:rPr>
              <a:t>adoption by the year </a:t>
            </a:r>
            <a:r>
              <a:rPr lang="en-AU" sz="1600" b="1" dirty="0" smtClean="0">
                <a:solidFill>
                  <a:schemeClr val="bg1">
                    <a:lumMod val="75000"/>
                  </a:schemeClr>
                </a:solidFill>
              </a:rPr>
              <a:t>2000: </a:t>
            </a:r>
          </a:p>
          <a:p>
            <a:pPr marL="285750" indent="-285750">
              <a:buFont typeface="Arial" panose="020B0604020202020204" pitchFamily="34" charset="0"/>
              <a:buChar char="•"/>
            </a:pPr>
            <a:r>
              <a:rPr lang="en-AU" sz="1600" b="1" dirty="0" smtClean="0">
                <a:solidFill>
                  <a:schemeClr val="bg1">
                    <a:lumMod val="75000"/>
                  </a:schemeClr>
                </a:solidFill>
              </a:rPr>
              <a:t>900,000 subscribers</a:t>
            </a:r>
            <a:r>
              <a:rPr lang="en-AU" sz="1600" dirty="0" smtClean="0">
                <a:solidFill>
                  <a:schemeClr val="bg1">
                    <a:lumMod val="75000"/>
                  </a:schemeClr>
                </a:solidFill>
              </a:rPr>
              <a:t> </a:t>
            </a:r>
          </a:p>
          <a:p>
            <a:r>
              <a:rPr lang="en-AU" sz="1600" b="1" dirty="0" smtClean="0"/>
              <a:t>The actual number was 109 million</a:t>
            </a:r>
            <a:r>
              <a:rPr lang="en-AU" sz="1600" dirty="0" smtClean="0"/>
              <a:t> </a:t>
            </a:r>
          </a:p>
        </p:txBody>
      </p:sp>
      <p:pic>
        <p:nvPicPr>
          <p:cNvPr id="6" name="Picture 5"/>
          <p:cNvPicPr>
            <a:picLocks noChangeAspect="1"/>
          </p:cNvPicPr>
          <p:nvPr/>
        </p:nvPicPr>
        <p:blipFill>
          <a:blip r:embed="rId2"/>
          <a:stretch>
            <a:fillRect/>
          </a:stretch>
        </p:blipFill>
        <p:spPr>
          <a:xfrm>
            <a:off x="528298" y="3526972"/>
            <a:ext cx="3369830" cy="2270352"/>
          </a:xfrm>
          <a:prstGeom prst="rect">
            <a:avLst/>
          </a:prstGeom>
        </p:spPr>
      </p:pic>
      <p:pic>
        <p:nvPicPr>
          <p:cNvPr id="9" name="Picture 8"/>
          <p:cNvPicPr>
            <a:picLocks noChangeAspect="1"/>
          </p:cNvPicPr>
          <p:nvPr/>
        </p:nvPicPr>
        <p:blipFill>
          <a:blip r:embed="rId3"/>
          <a:stretch>
            <a:fillRect/>
          </a:stretch>
        </p:blipFill>
        <p:spPr>
          <a:xfrm>
            <a:off x="4519748" y="3395301"/>
            <a:ext cx="3834765" cy="2509385"/>
          </a:xfrm>
          <a:prstGeom prst="rect">
            <a:avLst/>
          </a:prstGeom>
        </p:spPr>
      </p:pic>
      <p:sp>
        <p:nvSpPr>
          <p:cNvPr id="3" name="TextBox 2"/>
          <p:cNvSpPr txBox="1"/>
          <p:nvPr/>
        </p:nvSpPr>
        <p:spPr>
          <a:xfrm>
            <a:off x="4763589" y="2916339"/>
            <a:ext cx="3730262" cy="369332"/>
          </a:xfrm>
          <a:prstGeom prst="rect">
            <a:avLst/>
          </a:prstGeom>
          <a:noFill/>
        </p:spPr>
        <p:txBody>
          <a:bodyPr wrap="square" rtlCol="0">
            <a:spAutoFit/>
          </a:bodyPr>
          <a:lstStyle/>
          <a:p>
            <a:pPr algn="ctr"/>
            <a:r>
              <a:rPr lang="en-AU" b="1" dirty="0" smtClean="0"/>
              <a:t>US cell phone ownership</a:t>
            </a:r>
            <a:endParaRPr lang="en-AU" b="1" dirty="0"/>
          </a:p>
        </p:txBody>
      </p:sp>
    </p:spTree>
    <p:extLst>
      <p:ext uri="{BB962C8B-B14F-4D97-AF65-F5344CB8AC3E}">
        <p14:creationId xmlns:p14="http://schemas.microsoft.com/office/powerpoint/2010/main" val="303377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selling luxury car model in America in 2015</a:t>
            </a:r>
            <a:endParaRPr lang="en-US" dirty="0"/>
          </a:p>
        </p:txBody>
      </p:sp>
      <p:sp>
        <p:nvSpPr>
          <p:cNvPr id="4" name="Footer Placeholder 3"/>
          <p:cNvSpPr>
            <a:spLocks noGrp="1"/>
          </p:cNvSpPr>
          <p:nvPr>
            <p:ph type="ftr" sz="quarter" idx="11"/>
          </p:nvPr>
        </p:nvSpPr>
        <p:spPr>
          <a:xfrm>
            <a:off x="1544734" y="6172104"/>
            <a:ext cx="7142066" cy="123111"/>
          </a:xfrm>
        </p:spPr>
        <p:txBody>
          <a:bodyPr/>
          <a:lstStyle/>
          <a:p>
            <a:r>
              <a:rPr lang="en-US" dirty="0"/>
              <a:t>Source: </a:t>
            </a:r>
            <a:r>
              <a:rPr lang="en-US" dirty="0" smtClean="0"/>
              <a:t>UBS</a:t>
            </a:r>
            <a:endParaRPr lang="en-US" dirty="0"/>
          </a:p>
        </p:txBody>
      </p:sp>
      <p:sp>
        <p:nvSpPr>
          <p:cNvPr id="5" name="Slide Number Placeholder 4"/>
          <p:cNvSpPr>
            <a:spLocks noGrp="1"/>
          </p:cNvSpPr>
          <p:nvPr>
            <p:ph type="sldNum" sz="quarter" idx="12"/>
          </p:nvPr>
        </p:nvSpPr>
        <p:spPr/>
        <p:txBody>
          <a:bodyPr/>
          <a:lstStyle/>
          <a:p>
            <a:r>
              <a:rPr lang="en-US" smtClean="0"/>
              <a:t>Page </a:t>
            </a:r>
            <a:fld id="{AF3B36A3-5FA7-F94F-BEFB-3FE63FF60C5F}" type="slidenum">
              <a:rPr lang="en-US" smtClean="0"/>
              <a:pPr/>
              <a:t>11</a:t>
            </a:fld>
            <a:endParaRPr lang="en-US" dirty="0"/>
          </a:p>
        </p:txBody>
      </p:sp>
      <p:pic>
        <p:nvPicPr>
          <p:cNvPr id="3" name="Picture 2"/>
          <p:cNvPicPr>
            <a:picLocks noChangeAspect="1"/>
          </p:cNvPicPr>
          <p:nvPr/>
        </p:nvPicPr>
        <p:blipFill>
          <a:blip r:embed="rId2"/>
          <a:stretch>
            <a:fillRect/>
          </a:stretch>
        </p:blipFill>
        <p:spPr>
          <a:xfrm>
            <a:off x="1390237" y="1691765"/>
            <a:ext cx="6363526" cy="4237201"/>
          </a:xfrm>
          <a:prstGeom prst="rect">
            <a:avLst/>
          </a:prstGeom>
        </p:spPr>
      </p:pic>
    </p:spTree>
    <p:extLst>
      <p:ext uri="{BB962C8B-B14F-4D97-AF65-F5344CB8AC3E}">
        <p14:creationId xmlns:p14="http://schemas.microsoft.com/office/powerpoint/2010/main" val="52883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EVs are better cars</a:t>
            </a:r>
            <a:endParaRPr lang="en-US" dirty="0"/>
          </a:p>
        </p:txBody>
      </p:sp>
      <p:sp>
        <p:nvSpPr>
          <p:cNvPr id="5" name="Slide Number Placeholder 4"/>
          <p:cNvSpPr>
            <a:spLocks noGrp="1"/>
          </p:cNvSpPr>
          <p:nvPr>
            <p:ph type="sldNum" sz="quarter" idx="12"/>
          </p:nvPr>
        </p:nvSpPr>
        <p:spPr/>
        <p:txBody>
          <a:bodyPr/>
          <a:lstStyle/>
          <a:p>
            <a:r>
              <a:rPr lang="en-US" smtClean="0"/>
              <a:t>Page </a:t>
            </a:r>
            <a:fld id="{AF3B36A3-5FA7-F94F-BEFB-3FE63FF60C5F}" type="slidenum">
              <a:rPr lang="en-US" smtClean="0"/>
              <a:pPr/>
              <a:t>12</a:t>
            </a:fld>
            <a:endParaRPr lang="en-US" dirty="0"/>
          </a:p>
        </p:txBody>
      </p:sp>
      <p:sp>
        <p:nvSpPr>
          <p:cNvPr id="6" name="Content Placeholder 2"/>
          <p:cNvSpPr txBox="1">
            <a:spLocks/>
          </p:cNvSpPr>
          <p:nvPr/>
        </p:nvSpPr>
        <p:spPr>
          <a:xfrm>
            <a:off x="458181" y="1528668"/>
            <a:ext cx="7325735" cy="1902066"/>
          </a:xfrm>
          <a:prstGeom prst="rect">
            <a:avLst/>
          </a:prstGeom>
        </p:spPr>
        <p:txBody>
          <a:bodyPr/>
          <a:lstStyle>
            <a:lvl1pPr marL="0" indent="0" algn="l" defTabSz="457200" rtl="0" eaLnBrk="1" latinLnBrk="0" hangingPunct="1">
              <a:spcBef>
                <a:spcPts val="600"/>
              </a:spcBef>
              <a:spcAft>
                <a:spcPts val="600"/>
              </a:spcAft>
              <a:buFont typeface="Arial"/>
              <a:buNone/>
              <a:defRPr sz="1800" kern="1200">
                <a:solidFill>
                  <a:schemeClr val="tx1"/>
                </a:solidFill>
                <a:latin typeface="+mn-lt"/>
                <a:ea typeface="+mn-ea"/>
                <a:cs typeface="+mn-cs"/>
              </a:defRPr>
            </a:lvl1pPr>
            <a:lvl2pPr marL="360000" indent="-270000" algn="l" defTabSz="457200" rtl="0" eaLnBrk="1" latinLnBrk="0" hangingPunct="1">
              <a:spcBef>
                <a:spcPts val="600"/>
              </a:spcBef>
              <a:spcAft>
                <a:spcPts val="600"/>
              </a:spcAft>
              <a:buClr>
                <a:schemeClr val="accent2"/>
              </a:buClr>
              <a:buFont typeface="Lucida Grande"/>
              <a:buChar char="+"/>
              <a:defRPr sz="1600" kern="1200">
                <a:solidFill>
                  <a:schemeClr val="tx1"/>
                </a:solidFill>
                <a:latin typeface="+mn-lt"/>
                <a:ea typeface="+mn-ea"/>
                <a:cs typeface="+mn-cs"/>
              </a:defRPr>
            </a:lvl2pPr>
            <a:lvl3pPr marL="540000" indent="-180000" algn="l" defTabSz="457200" rtl="0" eaLnBrk="1" latinLnBrk="0" hangingPunct="1">
              <a:spcBef>
                <a:spcPts val="0"/>
              </a:spcBef>
              <a:spcAft>
                <a:spcPts val="600"/>
              </a:spcAft>
              <a:buClrTx/>
              <a:buFont typeface="Lucida Grande"/>
              <a:buChar char="–"/>
              <a:defRPr sz="1400" kern="1200">
                <a:solidFill>
                  <a:schemeClr val="tx1"/>
                </a:solidFill>
                <a:latin typeface="+mn-lt"/>
                <a:ea typeface="+mn-ea"/>
                <a:cs typeface="+mn-cs"/>
              </a:defRPr>
            </a:lvl3pPr>
            <a:lvl4pPr marL="720000" indent="-180000" algn="l" defTabSz="457200" rtl="0" eaLnBrk="1" latinLnBrk="0" hangingPunct="1">
              <a:spcBef>
                <a:spcPts val="0"/>
              </a:spcBef>
              <a:spcAft>
                <a:spcPts val="600"/>
              </a:spcAft>
              <a:buFont typeface="Arial"/>
              <a:buChar char="–"/>
              <a:defRPr sz="1200" kern="1200" baseline="0">
                <a:solidFill>
                  <a:schemeClr val="tx1"/>
                </a:solidFill>
                <a:latin typeface="+mn-lt"/>
                <a:ea typeface="+mn-ea"/>
                <a:cs typeface="+mn-cs"/>
              </a:defRPr>
            </a:lvl4pPr>
            <a:lvl5pPr marL="900000" indent="-180000" algn="l" defTabSz="457200" rtl="0" eaLnBrk="1" latinLnBrk="0" hangingPunct="1">
              <a:spcBef>
                <a:spcPts val="0"/>
              </a:spcBef>
              <a:buClr>
                <a:schemeClr val="tx2"/>
              </a:buClr>
              <a:buFont typeface="Lucida Grande"/>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1400" dirty="0" smtClean="0">
                <a:latin typeface="Arial" panose="020B0604020202020204" pitchFamily="34" charset="0"/>
                <a:cs typeface="Arial" panose="020B0604020202020204" pitchFamily="34" charset="0"/>
              </a:rPr>
              <a:t>EVs are superior for a few reasons:</a:t>
            </a:r>
          </a:p>
          <a:p>
            <a:pPr marL="342900" indent="-342900">
              <a:buFont typeface="Arial" panose="020B0604020202020204" pitchFamily="34" charset="0"/>
              <a:buChar char="•"/>
            </a:pPr>
            <a:r>
              <a:rPr lang="en-AU" sz="1200" dirty="0" smtClean="0">
                <a:latin typeface="Arial" panose="020B0604020202020204" pitchFamily="34" charset="0"/>
                <a:cs typeface="Arial" panose="020B0604020202020204" pitchFamily="34" charset="0"/>
              </a:rPr>
              <a:t>Combustion engines only 20% energy efficient vs 95% for EV.</a:t>
            </a:r>
          </a:p>
          <a:p>
            <a:pPr marL="342900" indent="-342900">
              <a:buFont typeface="Arial" panose="020B0604020202020204" pitchFamily="34" charset="0"/>
              <a:buChar char="•"/>
            </a:pPr>
            <a:r>
              <a:rPr lang="en-AU" sz="1200" dirty="0" smtClean="0">
                <a:latin typeface="Arial" panose="020B0604020202020204" pitchFamily="34" charset="0"/>
                <a:cs typeface="Arial" panose="020B0604020202020204" pitchFamily="34" charset="0"/>
              </a:rPr>
              <a:t>EV will cost at least 10 times less to fuel ($300/</a:t>
            </a:r>
            <a:r>
              <a:rPr lang="en-AU" sz="1200" dirty="0" err="1" smtClean="0">
                <a:latin typeface="Arial" panose="020B0604020202020204" pitchFamily="34" charset="0"/>
                <a:cs typeface="Arial" panose="020B0604020202020204" pitchFamily="34" charset="0"/>
              </a:rPr>
              <a:t>yr</a:t>
            </a:r>
            <a:r>
              <a:rPr lang="en-AU" sz="1200" dirty="0" smtClean="0">
                <a:latin typeface="Arial" panose="020B0604020202020204" pitchFamily="34" charset="0"/>
                <a:cs typeface="Arial" panose="020B0604020202020204" pitchFamily="34" charset="0"/>
              </a:rPr>
              <a:t> vs $3000/</a:t>
            </a:r>
            <a:r>
              <a:rPr lang="en-AU" sz="1200" dirty="0" err="1" smtClean="0">
                <a:latin typeface="Arial" panose="020B0604020202020204" pitchFamily="34" charset="0"/>
                <a:cs typeface="Arial" panose="020B0604020202020204" pitchFamily="34" charset="0"/>
              </a:rPr>
              <a:t>yr</a:t>
            </a:r>
            <a:r>
              <a:rPr lang="en-AU" sz="1200"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AU" sz="1200" dirty="0" smtClean="0">
                <a:latin typeface="Arial" panose="020B0604020202020204" pitchFamily="34" charset="0"/>
                <a:cs typeface="Arial" panose="020B0604020202020204" pitchFamily="34" charset="0"/>
              </a:rPr>
              <a:t>Maintenance will be much less.  There are less than 100 moving parts in EV compared with 2000 for conventional cars and much less complicated parts (transmission, clutch, crankshafts </a:t>
            </a:r>
            <a:r>
              <a:rPr lang="en-AU" sz="1200" dirty="0" err="1" smtClean="0">
                <a:latin typeface="Arial" panose="020B0604020202020204" pitchFamily="34" charset="0"/>
                <a:cs typeface="Arial" panose="020B0604020202020204" pitchFamily="34" charset="0"/>
              </a:rPr>
              <a:t>etc</a:t>
            </a:r>
            <a:r>
              <a:rPr lang="en-AU" sz="1200"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AU" sz="1400" dirty="0" smtClean="0">
              <a:latin typeface="Arial" panose="020B0604020202020204" pitchFamily="34" charset="0"/>
              <a:cs typeface="Arial" panose="020B0604020202020204" pitchFamily="34" charset="0"/>
            </a:endParaRPr>
          </a:p>
        </p:txBody>
      </p:sp>
      <p:sp>
        <p:nvSpPr>
          <p:cNvPr id="7" name="Title 1"/>
          <p:cNvSpPr txBox="1">
            <a:spLocks/>
          </p:cNvSpPr>
          <p:nvPr/>
        </p:nvSpPr>
        <p:spPr>
          <a:xfrm>
            <a:off x="667188" y="3014898"/>
            <a:ext cx="8254800" cy="430887"/>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800" kern="1200">
                <a:solidFill>
                  <a:schemeClr val="accent1"/>
                </a:solidFill>
                <a:latin typeface="+mj-lt"/>
                <a:ea typeface="+mj-ea"/>
                <a:cs typeface="+mj-cs"/>
              </a:defRPr>
            </a:lvl1pPr>
          </a:lstStyle>
          <a:p>
            <a:r>
              <a:rPr lang="en-US" dirty="0" smtClean="0"/>
              <a:t>…and they will soon be cheaper cars</a:t>
            </a:r>
            <a:endParaRPr lang="en-US" dirty="0"/>
          </a:p>
        </p:txBody>
      </p:sp>
      <p:pic>
        <p:nvPicPr>
          <p:cNvPr id="3" name="Picture 2"/>
          <p:cNvPicPr>
            <a:picLocks noChangeAspect="1"/>
          </p:cNvPicPr>
          <p:nvPr/>
        </p:nvPicPr>
        <p:blipFill>
          <a:blip r:embed="rId2"/>
          <a:stretch>
            <a:fillRect/>
          </a:stretch>
        </p:blipFill>
        <p:spPr>
          <a:xfrm>
            <a:off x="1618235" y="3512529"/>
            <a:ext cx="5597581" cy="2808870"/>
          </a:xfrm>
          <a:prstGeom prst="rect">
            <a:avLst/>
          </a:prstGeom>
        </p:spPr>
      </p:pic>
    </p:spTree>
    <p:extLst>
      <p:ext uri="{BB962C8B-B14F-4D97-AF65-F5344CB8AC3E}">
        <p14:creationId xmlns:p14="http://schemas.microsoft.com/office/powerpoint/2010/main" val="59711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Battery costs are collapsing with scale</a:t>
            </a:r>
          </a:p>
        </p:txBody>
      </p:sp>
      <p:sp>
        <p:nvSpPr>
          <p:cNvPr id="4" name="Footer Placeholder 3"/>
          <p:cNvSpPr>
            <a:spLocks noGrp="1"/>
          </p:cNvSpPr>
          <p:nvPr>
            <p:ph type="ftr" sz="quarter" idx="11"/>
          </p:nvPr>
        </p:nvSpPr>
        <p:spPr>
          <a:xfrm>
            <a:off x="360368" y="6193978"/>
            <a:ext cx="7142066" cy="123111"/>
          </a:xfrm>
        </p:spPr>
        <p:txBody>
          <a:bodyPr/>
          <a:lstStyle/>
          <a:p>
            <a:r>
              <a:rPr lang="en-US" dirty="0"/>
              <a:t>Source: </a:t>
            </a:r>
            <a:r>
              <a:rPr lang="en-US" dirty="0" smtClean="0"/>
              <a:t>CLSA</a:t>
            </a:r>
            <a:endParaRPr lang="en-US" dirty="0"/>
          </a:p>
        </p:txBody>
      </p:sp>
      <p:sp>
        <p:nvSpPr>
          <p:cNvPr id="5" name="Slide Number Placeholder 4"/>
          <p:cNvSpPr>
            <a:spLocks noGrp="1"/>
          </p:cNvSpPr>
          <p:nvPr>
            <p:ph type="sldNum" sz="quarter" idx="12"/>
          </p:nvPr>
        </p:nvSpPr>
        <p:spPr/>
        <p:txBody>
          <a:bodyPr/>
          <a:lstStyle/>
          <a:p>
            <a:r>
              <a:rPr lang="en-US" smtClean="0"/>
              <a:t>Page </a:t>
            </a:r>
            <a:fld id="{AF3B36A3-5FA7-F94F-BEFB-3FE63FF60C5F}" type="slidenum">
              <a:rPr lang="en-US" smtClean="0"/>
              <a:pPr/>
              <a:t>13</a:t>
            </a:fld>
            <a:endParaRPr lang="en-US" dirty="0"/>
          </a:p>
        </p:txBody>
      </p:sp>
      <p:pic>
        <p:nvPicPr>
          <p:cNvPr id="3" name="Picture 2"/>
          <p:cNvPicPr>
            <a:picLocks noChangeAspect="1"/>
          </p:cNvPicPr>
          <p:nvPr/>
        </p:nvPicPr>
        <p:blipFill>
          <a:blip r:embed="rId2"/>
          <a:stretch>
            <a:fillRect/>
          </a:stretch>
        </p:blipFill>
        <p:spPr>
          <a:xfrm>
            <a:off x="1717213" y="2396260"/>
            <a:ext cx="5785222" cy="3797718"/>
          </a:xfrm>
          <a:prstGeom prst="rect">
            <a:avLst/>
          </a:prstGeom>
        </p:spPr>
      </p:pic>
      <p:sp>
        <p:nvSpPr>
          <p:cNvPr id="6" name="Content Placeholder 2"/>
          <p:cNvSpPr txBox="1">
            <a:spLocks/>
          </p:cNvSpPr>
          <p:nvPr/>
        </p:nvSpPr>
        <p:spPr>
          <a:xfrm>
            <a:off x="458181" y="1468151"/>
            <a:ext cx="7325735" cy="615553"/>
          </a:xfrm>
          <a:prstGeom prst="rect">
            <a:avLst/>
          </a:prstGeom>
        </p:spPr>
        <p:txBody>
          <a:bodyPr/>
          <a:lstStyle>
            <a:lvl1pPr marL="0" indent="0" algn="l" defTabSz="457200" rtl="0" eaLnBrk="1" latinLnBrk="0" hangingPunct="1">
              <a:spcBef>
                <a:spcPts val="600"/>
              </a:spcBef>
              <a:spcAft>
                <a:spcPts val="600"/>
              </a:spcAft>
              <a:buFont typeface="Arial"/>
              <a:buNone/>
              <a:defRPr sz="1800" kern="1200">
                <a:solidFill>
                  <a:schemeClr val="tx1"/>
                </a:solidFill>
                <a:latin typeface="+mn-lt"/>
                <a:ea typeface="+mn-ea"/>
                <a:cs typeface="+mn-cs"/>
              </a:defRPr>
            </a:lvl1pPr>
            <a:lvl2pPr marL="360000" indent="-270000" algn="l" defTabSz="457200" rtl="0" eaLnBrk="1" latinLnBrk="0" hangingPunct="1">
              <a:spcBef>
                <a:spcPts val="600"/>
              </a:spcBef>
              <a:spcAft>
                <a:spcPts val="600"/>
              </a:spcAft>
              <a:buClr>
                <a:schemeClr val="accent2"/>
              </a:buClr>
              <a:buFont typeface="Lucida Grande"/>
              <a:buChar char="+"/>
              <a:defRPr sz="1600" kern="1200">
                <a:solidFill>
                  <a:schemeClr val="tx1"/>
                </a:solidFill>
                <a:latin typeface="+mn-lt"/>
                <a:ea typeface="+mn-ea"/>
                <a:cs typeface="+mn-cs"/>
              </a:defRPr>
            </a:lvl2pPr>
            <a:lvl3pPr marL="540000" indent="-180000" algn="l" defTabSz="457200" rtl="0" eaLnBrk="1" latinLnBrk="0" hangingPunct="1">
              <a:spcBef>
                <a:spcPts val="0"/>
              </a:spcBef>
              <a:spcAft>
                <a:spcPts val="600"/>
              </a:spcAft>
              <a:buClrTx/>
              <a:buFont typeface="Lucida Grande"/>
              <a:buChar char="–"/>
              <a:defRPr sz="1400" kern="1200">
                <a:solidFill>
                  <a:schemeClr val="tx1"/>
                </a:solidFill>
                <a:latin typeface="+mn-lt"/>
                <a:ea typeface="+mn-ea"/>
                <a:cs typeface="+mn-cs"/>
              </a:defRPr>
            </a:lvl3pPr>
            <a:lvl4pPr marL="720000" indent="-180000" algn="l" defTabSz="457200" rtl="0" eaLnBrk="1" latinLnBrk="0" hangingPunct="1">
              <a:spcBef>
                <a:spcPts val="0"/>
              </a:spcBef>
              <a:spcAft>
                <a:spcPts val="600"/>
              </a:spcAft>
              <a:buFont typeface="Arial"/>
              <a:buChar char="–"/>
              <a:defRPr sz="1200" kern="1200" baseline="0">
                <a:solidFill>
                  <a:schemeClr val="tx1"/>
                </a:solidFill>
                <a:latin typeface="+mn-lt"/>
                <a:ea typeface="+mn-ea"/>
                <a:cs typeface="+mn-cs"/>
              </a:defRPr>
            </a:lvl4pPr>
            <a:lvl5pPr marL="900000" indent="-180000" algn="l" defTabSz="457200" rtl="0" eaLnBrk="1" latinLnBrk="0" hangingPunct="1">
              <a:spcBef>
                <a:spcPts val="0"/>
              </a:spcBef>
              <a:buClr>
                <a:schemeClr val="tx2"/>
              </a:buClr>
              <a:buFont typeface="Lucida Grande"/>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2000" dirty="0" smtClean="0">
                <a:latin typeface="Arial" panose="020B0604020202020204" pitchFamily="34" charset="0"/>
                <a:cs typeface="Arial" panose="020B0604020202020204" pitchFamily="34" charset="0"/>
              </a:rPr>
              <a:t>The battery cost in the EV will fall from $35,000 to $8,000 over the next five years</a:t>
            </a:r>
          </a:p>
        </p:txBody>
      </p:sp>
    </p:spTree>
    <p:extLst>
      <p:ext uri="{BB962C8B-B14F-4D97-AF65-F5344CB8AC3E}">
        <p14:creationId xmlns:p14="http://schemas.microsoft.com/office/powerpoint/2010/main" val="86809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of electric vehicle</a:t>
            </a:r>
            <a:endParaRPr lang="en-US" dirty="0"/>
          </a:p>
        </p:txBody>
      </p:sp>
      <p:sp>
        <p:nvSpPr>
          <p:cNvPr id="4" name="Footer Placeholder 3"/>
          <p:cNvSpPr>
            <a:spLocks noGrp="1"/>
          </p:cNvSpPr>
          <p:nvPr>
            <p:ph type="ftr" sz="quarter" idx="11"/>
          </p:nvPr>
        </p:nvSpPr>
        <p:spPr>
          <a:xfrm>
            <a:off x="458181" y="6172104"/>
            <a:ext cx="7142066" cy="123111"/>
          </a:xfrm>
        </p:spPr>
        <p:txBody>
          <a:bodyPr/>
          <a:lstStyle/>
          <a:p>
            <a:r>
              <a:rPr lang="en-US" dirty="0"/>
              <a:t>Source: </a:t>
            </a:r>
            <a:r>
              <a:rPr lang="en-US" dirty="0" smtClean="0"/>
              <a:t>CLSA</a:t>
            </a:r>
            <a:endParaRPr lang="en-US" dirty="0"/>
          </a:p>
        </p:txBody>
      </p:sp>
      <p:sp>
        <p:nvSpPr>
          <p:cNvPr id="5" name="Slide Number Placeholder 4"/>
          <p:cNvSpPr>
            <a:spLocks noGrp="1"/>
          </p:cNvSpPr>
          <p:nvPr>
            <p:ph type="sldNum" sz="quarter" idx="12"/>
          </p:nvPr>
        </p:nvSpPr>
        <p:spPr/>
        <p:txBody>
          <a:bodyPr/>
          <a:lstStyle/>
          <a:p>
            <a:r>
              <a:rPr lang="en-US" smtClean="0"/>
              <a:t>Page </a:t>
            </a:r>
            <a:fld id="{AF3B36A3-5FA7-F94F-BEFB-3FE63FF60C5F}" type="slidenum">
              <a:rPr lang="en-US" smtClean="0"/>
              <a:pPr/>
              <a:t>14</a:t>
            </a:fld>
            <a:endParaRPr lang="en-US" dirty="0"/>
          </a:p>
        </p:txBody>
      </p:sp>
      <p:pic>
        <p:nvPicPr>
          <p:cNvPr id="6" name="Picture 5"/>
          <p:cNvPicPr>
            <a:picLocks noChangeAspect="1"/>
          </p:cNvPicPr>
          <p:nvPr/>
        </p:nvPicPr>
        <p:blipFill>
          <a:blip r:embed="rId2"/>
          <a:stretch>
            <a:fillRect/>
          </a:stretch>
        </p:blipFill>
        <p:spPr>
          <a:xfrm>
            <a:off x="1375323" y="2260058"/>
            <a:ext cx="6575603" cy="3843047"/>
          </a:xfrm>
          <a:prstGeom prst="rect">
            <a:avLst/>
          </a:prstGeom>
        </p:spPr>
      </p:pic>
      <p:sp>
        <p:nvSpPr>
          <p:cNvPr id="7" name="Content Placeholder 2"/>
          <p:cNvSpPr txBox="1">
            <a:spLocks/>
          </p:cNvSpPr>
          <p:nvPr/>
        </p:nvSpPr>
        <p:spPr>
          <a:xfrm>
            <a:off x="458181" y="1468151"/>
            <a:ext cx="7325735" cy="615553"/>
          </a:xfrm>
          <a:prstGeom prst="rect">
            <a:avLst/>
          </a:prstGeom>
        </p:spPr>
        <p:txBody>
          <a:bodyPr/>
          <a:lstStyle>
            <a:lvl1pPr marL="0" indent="0" algn="l" defTabSz="457200" rtl="0" eaLnBrk="1" latinLnBrk="0" hangingPunct="1">
              <a:spcBef>
                <a:spcPts val="600"/>
              </a:spcBef>
              <a:spcAft>
                <a:spcPts val="600"/>
              </a:spcAft>
              <a:buFont typeface="Arial"/>
              <a:buNone/>
              <a:defRPr sz="1800" kern="1200">
                <a:solidFill>
                  <a:schemeClr val="tx1"/>
                </a:solidFill>
                <a:latin typeface="+mn-lt"/>
                <a:ea typeface="+mn-ea"/>
                <a:cs typeface="+mn-cs"/>
              </a:defRPr>
            </a:lvl1pPr>
            <a:lvl2pPr marL="360000" indent="-270000" algn="l" defTabSz="457200" rtl="0" eaLnBrk="1" latinLnBrk="0" hangingPunct="1">
              <a:spcBef>
                <a:spcPts val="600"/>
              </a:spcBef>
              <a:spcAft>
                <a:spcPts val="600"/>
              </a:spcAft>
              <a:buClr>
                <a:schemeClr val="accent2"/>
              </a:buClr>
              <a:buFont typeface="Lucida Grande"/>
              <a:buChar char="+"/>
              <a:defRPr sz="1600" kern="1200">
                <a:solidFill>
                  <a:schemeClr val="tx1"/>
                </a:solidFill>
                <a:latin typeface="+mn-lt"/>
                <a:ea typeface="+mn-ea"/>
                <a:cs typeface="+mn-cs"/>
              </a:defRPr>
            </a:lvl2pPr>
            <a:lvl3pPr marL="540000" indent="-180000" algn="l" defTabSz="457200" rtl="0" eaLnBrk="1" latinLnBrk="0" hangingPunct="1">
              <a:spcBef>
                <a:spcPts val="0"/>
              </a:spcBef>
              <a:spcAft>
                <a:spcPts val="600"/>
              </a:spcAft>
              <a:buClrTx/>
              <a:buFont typeface="Lucida Grande"/>
              <a:buChar char="–"/>
              <a:defRPr sz="1400" kern="1200">
                <a:solidFill>
                  <a:schemeClr val="tx1"/>
                </a:solidFill>
                <a:latin typeface="+mn-lt"/>
                <a:ea typeface="+mn-ea"/>
                <a:cs typeface="+mn-cs"/>
              </a:defRPr>
            </a:lvl3pPr>
            <a:lvl4pPr marL="720000" indent="-180000" algn="l" defTabSz="457200" rtl="0" eaLnBrk="1" latinLnBrk="0" hangingPunct="1">
              <a:spcBef>
                <a:spcPts val="0"/>
              </a:spcBef>
              <a:spcAft>
                <a:spcPts val="600"/>
              </a:spcAft>
              <a:buFont typeface="Arial"/>
              <a:buChar char="–"/>
              <a:defRPr sz="1200" kern="1200" baseline="0">
                <a:solidFill>
                  <a:schemeClr val="tx1"/>
                </a:solidFill>
                <a:latin typeface="+mn-lt"/>
                <a:ea typeface="+mn-ea"/>
                <a:cs typeface="+mn-cs"/>
              </a:defRPr>
            </a:lvl4pPr>
            <a:lvl5pPr marL="900000" indent="-180000" algn="l" defTabSz="457200" rtl="0" eaLnBrk="1" latinLnBrk="0" hangingPunct="1">
              <a:spcBef>
                <a:spcPts val="0"/>
              </a:spcBef>
              <a:buClr>
                <a:schemeClr val="tx2"/>
              </a:buClr>
              <a:buFont typeface="Lucida Grande"/>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dirty="0" smtClean="0">
                <a:latin typeface="Arial" panose="020B0604020202020204" pitchFamily="34" charset="0"/>
                <a:cs typeface="Arial" panose="020B0604020202020204" pitchFamily="34" charset="0"/>
              </a:rPr>
              <a:t>Purchase cost parity by 2020 but operating costs head towards zero.  GM Bolt will be $37,000 in 2017 and </a:t>
            </a:r>
            <a:r>
              <a:rPr lang="en-AU" dirty="0" err="1" smtClean="0">
                <a:latin typeface="Arial" panose="020B0604020202020204" pitchFamily="34" charset="0"/>
                <a:cs typeface="Arial" panose="020B0604020202020204" pitchFamily="34" charset="0"/>
              </a:rPr>
              <a:t>Foxconn</a:t>
            </a:r>
            <a:r>
              <a:rPr lang="en-AU" dirty="0" smtClean="0">
                <a:latin typeface="Arial" panose="020B0604020202020204" pitchFamily="34" charset="0"/>
                <a:cs typeface="Arial" panose="020B0604020202020204" pitchFamily="34" charset="0"/>
              </a:rPr>
              <a:t> is targeting $15,000</a:t>
            </a:r>
          </a:p>
        </p:txBody>
      </p:sp>
    </p:spTree>
    <p:extLst>
      <p:ext uri="{BB962C8B-B14F-4D97-AF65-F5344CB8AC3E}">
        <p14:creationId xmlns:p14="http://schemas.microsoft.com/office/powerpoint/2010/main" val="316944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Tesla </a:t>
            </a:r>
            <a:r>
              <a:rPr lang="en-US" dirty="0" err="1"/>
              <a:t>Gigafactory</a:t>
            </a:r>
            <a:r>
              <a:rPr lang="en-US" dirty="0"/>
              <a:t> Construction</a:t>
            </a:r>
          </a:p>
        </p:txBody>
      </p:sp>
      <p:sp>
        <p:nvSpPr>
          <p:cNvPr id="4" name="Footer Placeholder 3"/>
          <p:cNvSpPr>
            <a:spLocks noGrp="1"/>
          </p:cNvSpPr>
          <p:nvPr>
            <p:ph type="ftr" sz="quarter" idx="11"/>
          </p:nvPr>
        </p:nvSpPr>
        <p:spPr>
          <a:xfrm>
            <a:off x="1544734" y="6172104"/>
            <a:ext cx="7142066" cy="123111"/>
          </a:xfrm>
        </p:spPr>
        <p:txBody>
          <a:bodyPr/>
          <a:lstStyle/>
          <a:p>
            <a:r>
              <a:rPr lang="en-US" dirty="0"/>
              <a:t>Source: Company </a:t>
            </a:r>
            <a:r>
              <a:rPr lang="en-US" dirty="0" smtClean="0"/>
              <a:t>reports</a:t>
            </a:r>
            <a:endParaRPr lang="en-US" dirty="0"/>
          </a:p>
        </p:txBody>
      </p:sp>
      <p:sp>
        <p:nvSpPr>
          <p:cNvPr id="5" name="Slide Number Placeholder 4"/>
          <p:cNvSpPr>
            <a:spLocks noGrp="1"/>
          </p:cNvSpPr>
          <p:nvPr>
            <p:ph type="sldNum" sz="quarter" idx="12"/>
          </p:nvPr>
        </p:nvSpPr>
        <p:spPr/>
        <p:txBody>
          <a:bodyPr/>
          <a:lstStyle/>
          <a:p>
            <a:r>
              <a:rPr lang="en-US" smtClean="0"/>
              <a:t>Page </a:t>
            </a:r>
            <a:fld id="{AF3B36A3-5FA7-F94F-BEFB-3FE63FF60C5F}" type="slidenum">
              <a:rPr lang="en-US" smtClean="0"/>
              <a:pPr/>
              <a:t>15</a:t>
            </a:fld>
            <a:endParaRPr lang="en-US" dirty="0"/>
          </a:p>
        </p:txBody>
      </p:sp>
      <p:pic>
        <p:nvPicPr>
          <p:cNvPr id="6" name="Picture 2" descr="http://www.teslamotors.com/tesla_theme/assets/img/gigafactory/hero.jpg"/>
          <p:cNvPicPr>
            <a:picLocks noChangeAspect="1" noChangeArrowheads="1"/>
          </p:cNvPicPr>
          <p:nvPr/>
        </p:nvPicPr>
        <p:blipFill>
          <a:blip r:embed="rId2"/>
          <a:srcRect/>
          <a:stretch>
            <a:fillRect/>
          </a:stretch>
        </p:blipFill>
        <p:spPr bwMode="auto">
          <a:xfrm>
            <a:off x="1544734" y="2644331"/>
            <a:ext cx="5235839" cy="32723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Content Placeholder 2"/>
          <p:cNvSpPr txBox="1">
            <a:spLocks/>
          </p:cNvSpPr>
          <p:nvPr/>
        </p:nvSpPr>
        <p:spPr>
          <a:xfrm>
            <a:off x="458181" y="1468151"/>
            <a:ext cx="7325735" cy="615553"/>
          </a:xfrm>
          <a:prstGeom prst="rect">
            <a:avLst/>
          </a:prstGeom>
        </p:spPr>
        <p:txBody>
          <a:bodyPr/>
          <a:lstStyle>
            <a:lvl1pPr marL="0" indent="0" algn="l" defTabSz="457200" rtl="0" eaLnBrk="1" latinLnBrk="0" hangingPunct="1">
              <a:spcBef>
                <a:spcPts val="600"/>
              </a:spcBef>
              <a:spcAft>
                <a:spcPts val="600"/>
              </a:spcAft>
              <a:buFont typeface="Arial"/>
              <a:buNone/>
              <a:defRPr sz="1800" kern="1200">
                <a:solidFill>
                  <a:schemeClr val="tx1"/>
                </a:solidFill>
                <a:latin typeface="+mn-lt"/>
                <a:ea typeface="+mn-ea"/>
                <a:cs typeface="+mn-cs"/>
              </a:defRPr>
            </a:lvl1pPr>
            <a:lvl2pPr marL="360000" indent="-270000" algn="l" defTabSz="457200" rtl="0" eaLnBrk="1" latinLnBrk="0" hangingPunct="1">
              <a:spcBef>
                <a:spcPts val="600"/>
              </a:spcBef>
              <a:spcAft>
                <a:spcPts val="600"/>
              </a:spcAft>
              <a:buClr>
                <a:schemeClr val="accent2"/>
              </a:buClr>
              <a:buFont typeface="Lucida Grande"/>
              <a:buChar char="+"/>
              <a:defRPr sz="1600" kern="1200">
                <a:solidFill>
                  <a:schemeClr val="tx1"/>
                </a:solidFill>
                <a:latin typeface="+mn-lt"/>
                <a:ea typeface="+mn-ea"/>
                <a:cs typeface="+mn-cs"/>
              </a:defRPr>
            </a:lvl2pPr>
            <a:lvl3pPr marL="540000" indent="-180000" algn="l" defTabSz="457200" rtl="0" eaLnBrk="1" latinLnBrk="0" hangingPunct="1">
              <a:spcBef>
                <a:spcPts val="0"/>
              </a:spcBef>
              <a:spcAft>
                <a:spcPts val="600"/>
              </a:spcAft>
              <a:buClrTx/>
              <a:buFont typeface="Lucida Grande"/>
              <a:buChar char="–"/>
              <a:defRPr sz="1400" kern="1200">
                <a:solidFill>
                  <a:schemeClr val="tx1"/>
                </a:solidFill>
                <a:latin typeface="+mn-lt"/>
                <a:ea typeface="+mn-ea"/>
                <a:cs typeface="+mn-cs"/>
              </a:defRPr>
            </a:lvl3pPr>
            <a:lvl4pPr marL="720000" indent="-180000" algn="l" defTabSz="457200" rtl="0" eaLnBrk="1" latinLnBrk="0" hangingPunct="1">
              <a:spcBef>
                <a:spcPts val="0"/>
              </a:spcBef>
              <a:spcAft>
                <a:spcPts val="600"/>
              </a:spcAft>
              <a:buFont typeface="Arial"/>
              <a:buChar char="–"/>
              <a:defRPr sz="1200" kern="1200" baseline="0">
                <a:solidFill>
                  <a:schemeClr val="tx1"/>
                </a:solidFill>
                <a:latin typeface="+mn-lt"/>
                <a:ea typeface="+mn-ea"/>
                <a:cs typeface="+mn-cs"/>
              </a:defRPr>
            </a:lvl4pPr>
            <a:lvl5pPr marL="900000" indent="-180000" algn="l" defTabSz="457200" rtl="0" eaLnBrk="1" latinLnBrk="0" hangingPunct="1">
              <a:spcBef>
                <a:spcPts val="0"/>
              </a:spcBef>
              <a:buClr>
                <a:schemeClr val="tx2"/>
              </a:buClr>
              <a:buFont typeface="Lucida Grande"/>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dirty="0" smtClean="0">
                <a:latin typeface="Arial" panose="020B0604020202020204" pitchFamily="34" charset="0"/>
                <a:cs typeface="Arial" panose="020B0604020202020204" pitchFamily="34" charset="0"/>
              </a:rPr>
              <a:t>Will open in 2017 and cost $5 bill.  It will build enough batteries to run 500,000 cars and reduce costs by 30-50%.</a:t>
            </a:r>
          </a:p>
        </p:txBody>
      </p:sp>
    </p:spTree>
    <p:extLst>
      <p:ext uri="{BB962C8B-B14F-4D97-AF65-F5344CB8AC3E}">
        <p14:creationId xmlns:p14="http://schemas.microsoft.com/office/powerpoint/2010/main" val="231096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Tesla </a:t>
            </a:r>
            <a:r>
              <a:rPr lang="en-US" dirty="0" err="1"/>
              <a:t>Powerwall</a:t>
            </a:r>
            <a:r>
              <a:rPr lang="en-US" dirty="0"/>
              <a:t> &amp; </a:t>
            </a:r>
            <a:r>
              <a:rPr lang="en-US" dirty="0" err="1"/>
              <a:t>Powerpack</a:t>
            </a:r>
            <a:endParaRPr lang="en-US" dirty="0"/>
          </a:p>
        </p:txBody>
      </p:sp>
      <p:sp>
        <p:nvSpPr>
          <p:cNvPr id="4" name="Footer Placeholder 3"/>
          <p:cNvSpPr>
            <a:spLocks noGrp="1"/>
          </p:cNvSpPr>
          <p:nvPr>
            <p:ph type="ftr" sz="quarter" idx="11"/>
          </p:nvPr>
        </p:nvSpPr>
        <p:spPr>
          <a:xfrm>
            <a:off x="1544734" y="6172104"/>
            <a:ext cx="7142066" cy="123111"/>
          </a:xfrm>
        </p:spPr>
        <p:txBody>
          <a:bodyPr/>
          <a:lstStyle/>
          <a:p>
            <a:r>
              <a:rPr lang="en-US" dirty="0"/>
              <a:t>Source: Company </a:t>
            </a:r>
            <a:r>
              <a:rPr lang="en-US" dirty="0" smtClean="0"/>
              <a:t>reports</a:t>
            </a:r>
            <a:endParaRPr lang="en-US" dirty="0"/>
          </a:p>
        </p:txBody>
      </p:sp>
      <p:sp>
        <p:nvSpPr>
          <p:cNvPr id="5" name="Slide Number Placeholder 4"/>
          <p:cNvSpPr>
            <a:spLocks noGrp="1"/>
          </p:cNvSpPr>
          <p:nvPr>
            <p:ph type="sldNum" sz="quarter" idx="12"/>
          </p:nvPr>
        </p:nvSpPr>
        <p:spPr/>
        <p:txBody>
          <a:bodyPr/>
          <a:lstStyle/>
          <a:p>
            <a:r>
              <a:rPr lang="en-US" smtClean="0"/>
              <a:t>Page </a:t>
            </a:r>
            <a:fld id="{AF3B36A3-5FA7-F94F-BEFB-3FE63FF60C5F}" type="slidenum">
              <a:rPr lang="en-US" smtClean="0"/>
              <a:pPr/>
              <a:t>16</a:t>
            </a:fld>
            <a:endParaRPr lang="en-US" dirty="0"/>
          </a:p>
        </p:txBody>
      </p:sp>
      <p:pic>
        <p:nvPicPr>
          <p:cNvPr id="7" name="Picture 6" descr="http://cdn.arstechnica.net/wp-content/uploads/2015/05/17294558675_1898c1ac93_z-640x427.jpg"/>
          <p:cNvPicPr>
            <a:picLocks noChangeAspect="1" noChangeArrowheads="1"/>
          </p:cNvPicPr>
          <p:nvPr/>
        </p:nvPicPr>
        <p:blipFill>
          <a:blip r:embed="rId2"/>
          <a:srcRect/>
          <a:stretch>
            <a:fillRect/>
          </a:stretch>
        </p:blipFill>
        <p:spPr bwMode="auto">
          <a:xfrm>
            <a:off x="4916043" y="2044447"/>
            <a:ext cx="3589823" cy="31934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430213" y="2283921"/>
            <a:ext cx="4280841" cy="2694006"/>
          </a:xfrm>
          <a:prstGeom prst="rect">
            <a:avLst/>
          </a:prstGeom>
        </p:spPr>
      </p:pic>
    </p:spTree>
    <p:extLst>
      <p:ext uri="{BB962C8B-B14F-4D97-AF65-F5344CB8AC3E}">
        <p14:creationId xmlns:p14="http://schemas.microsoft.com/office/powerpoint/2010/main" val="44802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Batteries make solar viable</a:t>
            </a:r>
          </a:p>
        </p:txBody>
      </p:sp>
      <p:sp>
        <p:nvSpPr>
          <p:cNvPr id="4" name="Footer Placeholder 3"/>
          <p:cNvSpPr>
            <a:spLocks noGrp="1"/>
          </p:cNvSpPr>
          <p:nvPr>
            <p:ph type="ftr" sz="quarter" idx="11"/>
          </p:nvPr>
        </p:nvSpPr>
        <p:spPr>
          <a:xfrm>
            <a:off x="1544734" y="6172104"/>
            <a:ext cx="7142066" cy="123111"/>
          </a:xfrm>
        </p:spPr>
        <p:txBody>
          <a:bodyPr/>
          <a:lstStyle/>
          <a:p>
            <a:r>
              <a:rPr lang="en-US" dirty="0"/>
              <a:t>Source: Salt </a:t>
            </a:r>
            <a:r>
              <a:rPr lang="en-US" dirty="0" smtClean="0"/>
              <a:t>Batteries</a:t>
            </a:r>
            <a:endParaRPr lang="en-US" dirty="0"/>
          </a:p>
        </p:txBody>
      </p:sp>
      <p:sp>
        <p:nvSpPr>
          <p:cNvPr id="5" name="Slide Number Placeholder 4"/>
          <p:cNvSpPr>
            <a:spLocks noGrp="1"/>
          </p:cNvSpPr>
          <p:nvPr>
            <p:ph type="sldNum" sz="quarter" idx="12"/>
          </p:nvPr>
        </p:nvSpPr>
        <p:spPr/>
        <p:txBody>
          <a:bodyPr/>
          <a:lstStyle/>
          <a:p>
            <a:r>
              <a:rPr lang="en-US" smtClean="0"/>
              <a:t>Page </a:t>
            </a:r>
            <a:fld id="{AF3B36A3-5FA7-F94F-BEFB-3FE63FF60C5F}" type="slidenum">
              <a:rPr lang="en-US" smtClean="0"/>
              <a:pPr/>
              <a:t>17</a:t>
            </a:fld>
            <a:endParaRPr lang="en-US" dirty="0"/>
          </a:p>
        </p:txBody>
      </p:sp>
      <p:pic>
        <p:nvPicPr>
          <p:cNvPr id="6"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4733" y="1743560"/>
            <a:ext cx="5862455" cy="4286103"/>
          </a:xfrm>
        </p:spPr>
      </p:pic>
    </p:spTree>
    <p:extLst>
      <p:ext uri="{BB962C8B-B14F-4D97-AF65-F5344CB8AC3E}">
        <p14:creationId xmlns:p14="http://schemas.microsoft.com/office/powerpoint/2010/main" val="199999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 is inefficient storage</a:t>
            </a:r>
            <a:endParaRPr lang="en-US" dirty="0"/>
          </a:p>
        </p:txBody>
      </p:sp>
      <p:sp>
        <p:nvSpPr>
          <p:cNvPr id="4" name="Footer Placeholder 3"/>
          <p:cNvSpPr>
            <a:spLocks noGrp="1"/>
          </p:cNvSpPr>
          <p:nvPr>
            <p:ph type="ftr" sz="quarter" idx="11"/>
          </p:nvPr>
        </p:nvSpPr>
        <p:spPr>
          <a:xfrm>
            <a:off x="1544734" y="6172104"/>
            <a:ext cx="7142066" cy="123111"/>
          </a:xfrm>
        </p:spPr>
        <p:txBody>
          <a:bodyPr/>
          <a:lstStyle/>
          <a:p>
            <a:r>
              <a:rPr lang="en-US" dirty="0"/>
              <a:t>Source: </a:t>
            </a:r>
            <a:r>
              <a:rPr lang="en-US" dirty="0" smtClean="0"/>
              <a:t>US Geological Survey</a:t>
            </a:r>
            <a:endParaRPr lang="en-US" dirty="0"/>
          </a:p>
        </p:txBody>
      </p:sp>
      <p:sp>
        <p:nvSpPr>
          <p:cNvPr id="5" name="Slide Number Placeholder 4"/>
          <p:cNvSpPr>
            <a:spLocks noGrp="1"/>
          </p:cNvSpPr>
          <p:nvPr>
            <p:ph type="sldNum" sz="quarter" idx="12"/>
          </p:nvPr>
        </p:nvSpPr>
        <p:spPr/>
        <p:txBody>
          <a:bodyPr/>
          <a:lstStyle/>
          <a:p>
            <a:r>
              <a:rPr lang="en-US" smtClean="0"/>
              <a:t>Page </a:t>
            </a:r>
            <a:fld id="{AF3B36A3-5FA7-F94F-BEFB-3FE63FF60C5F}" type="slidenum">
              <a:rPr lang="en-US" smtClean="0"/>
              <a:pPr/>
              <a:t>18</a:t>
            </a:fld>
            <a:endParaRPr lang="en-US" dirty="0"/>
          </a:p>
        </p:txBody>
      </p:sp>
      <p:pic>
        <p:nvPicPr>
          <p:cNvPr id="7" name="Picture 6" descr="Diagram showing daytime with water flowing downhill to produce electricity and nightime, water pumped back to storage pool above turbines, for later use."/>
          <p:cNvPicPr/>
          <p:nvPr/>
        </p:nvPicPr>
        <p:blipFill>
          <a:blip r:embed="rId2">
            <a:extLst>
              <a:ext uri="{28A0092B-C50C-407E-A947-70E740481C1C}">
                <a14:useLocalDpi xmlns:a14="http://schemas.microsoft.com/office/drawing/2010/main" val="0"/>
              </a:ext>
            </a:extLst>
          </a:blip>
          <a:srcRect/>
          <a:stretch>
            <a:fillRect/>
          </a:stretch>
        </p:blipFill>
        <p:spPr bwMode="auto">
          <a:xfrm>
            <a:off x="1544734" y="2224586"/>
            <a:ext cx="5565750" cy="3173886"/>
          </a:xfrm>
          <a:prstGeom prst="rect">
            <a:avLst/>
          </a:prstGeom>
          <a:noFill/>
          <a:ln>
            <a:noFill/>
          </a:ln>
        </p:spPr>
      </p:pic>
    </p:spTree>
    <p:extLst>
      <p:ext uri="{BB962C8B-B14F-4D97-AF65-F5344CB8AC3E}">
        <p14:creationId xmlns:p14="http://schemas.microsoft.com/office/powerpoint/2010/main" val="343780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Grid defection in Australia</a:t>
            </a:r>
          </a:p>
        </p:txBody>
      </p:sp>
      <p:sp>
        <p:nvSpPr>
          <p:cNvPr id="4" name="Footer Placeholder 3"/>
          <p:cNvSpPr>
            <a:spLocks noGrp="1"/>
          </p:cNvSpPr>
          <p:nvPr>
            <p:ph type="ftr" sz="quarter" idx="11"/>
          </p:nvPr>
        </p:nvSpPr>
        <p:spPr>
          <a:xfrm>
            <a:off x="1544734" y="6172104"/>
            <a:ext cx="7142066" cy="123111"/>
          </a:xfrm>
        </p:spPr>
        <p:txBody>
          <a:bodyPr/>
          <a:lstStyle/>
          <a:p>
            <a:r>
              <a:rPr lang="en-US" dirty="0"/>
              <a:t>Source: Climate Change Authority, </a:t>
            </a:r>
            <a:r>
              <a:rPr lang="en-US" dirty="0" smtClean="0"/>
              <a:t>AGL</a:t>
            </a:r>
            <a:endParaRPr lang="en-US" dirty="0"/>
          </a:p>
        </p:txBody>
      </p:sp>
      <p:sp>
        <p:nvSpPr>
          <p:cNvPr id="5" name="Slide Number Placeholder 4"/>
          <p:cNvSpPr>
            <a:spLocks noGrp="1"/>
          </p:cNvSpPr>
          <p:nvPr>
            <p:ph type="sldNum" sz="quarter" idx="12"/>
          </p:nvPr>
        </p:nvSpPr>
        <p:spPr/>
        <p:txBody>
          <a:bodyPr/>
          <a:lstStyle/>
          <a:p>
            <a:r>
              <a:rPr lang="en-US" smtClean="0"/>
              <a:t>Page </a:t>
            </a:r>
            <a:fld id="{AF3B36A3-5FA7-F94F-BEFB-3FE63FF60C5F}" type="slidenum">
              <a:rPr lang="en-US" smtClean="0"/>
              <a:pPr/>
              <a:t>19</a:t>
            </a:fld>
            <a:endParaRPr lang="en-US" dirty="0"/>
          </a:p>
        </p:txBody>
      </p:sp>
      <p:pic>
        <p:nvPicPr>
          <p:cNvPr id="6" name="Picture 5"/>
          <p:cNvPicPr>
            <a:picLocks noChangeAspect="1"/>
          </p:cNvPicPr>
          <p:nvPr/>
        </p:nvPicPr>
        <p:blipFill>
          <a:blip r:embed="rId2"/>
          <a:stretch>
            <a:fillRect/>
          </a:stretch>
        </p:blipFill>
        <p:spPr>
          <a:xfrm>
            <a:off x="4955430" y="2384533"/>
            <a:ext cx="3731370" cy="3097427"/>
          </a:xfrm>
          <a:prstGeom prst="rect">
            <a:avLst/>
          </a:prstGeom>
        </p:spPr>
      </p:pic>
      <p:pic>
        <p:nvPicPr>
          <p:cNvPr id="7" name="Picture 6"/>
          <p:cNvPicPr>
            <a:picLocks noChangeAspect="1"/>
          </p:cNvPicPr>
          <p:nvPr/>
        </p:nvPicPr>
        <p:blipFill rotWithShape="1">
          <a:blip r:embed="rId3"/>
          <a:srcRect l="1722" t="2216" r="2993" b="2494"/>
          <a:stretch/>
        </p:blipFill>
        <p:spPr>
          <a:xfrm>
            <a:off x="588759" y="2374548"/>
            <a:ext cx="4147014" cy="2846547"/>
          </a:xfrm>
          <a:prstGeom prst="rect">
            <a:avLst/>
          </a:prstGeom>
        </p:spPr>
      </p:pic>
    </p:spTree>
    <p:extLst>
      <p:ext uri="{BB962C8B-B14F-4D97-AF65-F5344CB8AC3E}">
        <p14:creationId xmlns:p14="http://schemas.microsoft.com/office/powerpoint/2010/main" val="328394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77443" y="880716"/>
            <a:ext cx="8254800" cy="430887"/>
          </a:xfrm>
        </p:spPr>
        <p:txBody>
          <a:bodyPr/>
          <a:lstStyle/>
          <a:p>
            <a:r>
              <a:rPr lang="en-AU" dirty="0" smtClean="0"/>
              <a:t>China bouncing</a:t>
            </a:r>
            <a:endParaRPr lang="en-AU" dirty="0"/>
          </a:p>
        </p:txBody>
      </p:sp>
      <p:sp>
        <p:nvSpPr>
          <p:cNvPr id="3" name="Content Placeholder 1"/>
          <p:cNvSpPr txBox="1">
            <a:spLocks/>
          </p:cNvSpPr>
          <p:nvPr/>
        </p:nvSpPr>
        <p:spPr>
          <a:xfrm>
            <a:off x="397417" y="1533525"/>
            <a:ext cx="8252619" cy="2862970"/>
          </a:xfrm>
          <a:prstGeom prst="rect">
            <a:avLst/>
          </a:prstGeom>
        </p:spPr>
        <p:txBody>
          <a:bodyPr/>
          <a:lstStyle>
            <a:lvl1pPr marL="0" indent="0" algn="l" defTabSz="914400" rtl="0" eaLnBrk="1" latinLnBrk="0" hangingPunct="1">
              <a:lnSpc>
                <a:spcPts val="1680"/>
              </a:lnSpc>
              <a:spcBef>
                <a:spcPts val="0"/>
              </a:spcBef>
              <a:spcAft>
                <a:spcPts val="1054"/>
              </a:spcAft>
              <a:buFont typeface="Arial" pitchFamily="34" charset="0"/>
              <a:buNone/>
              <a:defRPr sz="1400" kern="1200">
                <a:solidFill>
                  <a:schemeClr val="bg2"/>
                </a:solidFill>
                <a:latin typeface="+mn-lt"/>
                <a:ea typeface="+mn-ea"/>
                <a:cs typeface="+mn-cs"/>
              </a:defRPr>
            </a:lvl1pPr>
            <a:lvl2pPr marL="0" indent="0" algn="l" defTabSz="914400" rtl="0" eaLnBrk="1" latinLnBrk="0" hangingPunct="1">
              <a:lnSpc>
                <a:spcPts val="1680"/>
              </a:lnSpc>
              <a:spcBef>
                <a:spcPts val="0"/>
              </a:spcBef>
              <a:buFont typeface="Arial" pitchFamily="34" charset="0"/>
              <a:buNone/>
              <a:defRPr sz="1400" b="1" kern="1200">
                <a:solidFill>
                  <a:schemeClr val="tx1"/>
                </a:solidFill>
                <a:latin typeface="+mn-lt"/>
                <a:ea typeface="+mn-ea"/>
                <a:cs typeface="+mn-cs"/>
              </a:defRPr>
            </a:lvl2pPr>
            <a:lvl3pPr marL="428400" indent="-162000" algn="l" defTabSz="914400" rtl="0" eaLnBrk="1" latinLnBrk="0" hangingPunct="1">
              <a:lnSpc>
                <a:spcPts val="1680"/>
              </a:lnSpc>
              <a:spcBef>
                <a:spcPts val="0"/>
              </a:spcBef>
              <a:buClr>
                <a:schemeClr val="accent2"/>
              </a:buClr>
              <a:buFont typeface="Arial" pitchFamily="34" charset="0"/>
              <a:buChar char="="/>
              <a:defRPr sz="1400" kern="1200">
                <a:solidFill>
                  <a:schemeClr val="bg2"/>
                </a:solidFill>
                <a:latin typeface="+mn-lt"/>
                <a:ea typeface="+mn-ea"/>
                <a:cs typeface="+mn-cs"/>
              </a:defRPr>
            </a:lvl3pPr>
            <a:lvl4pPr marL="428400" indent="-162000" algn="l" defTabSz="914400" rtl="0" eaLnBrk="1" latinLnBrk="0" hangingPunct="1">
              <a:lnSpc>
                <a:spcPts val="1680"/>
              </a:lnSpc>
              <a:spcBef>
                <a:spcPts val="0"/>
              </a:spcBef>
              <a:spcAft>
                <a:spcPts val="1054"/>
              </a:spcAft>
              <a:buClr>
                <a:schemeClr val="accent2"/>
              </a:buClr>
              <a:buFont typeface="Arial" pitchFamily="34" charset="0"/>
              <a:buChar char="="/>
              <a:defRPr sz="1400" kern="1200">
                <a:solidFill>
                  <a:schemeClr val="bg2"/>
                </a:solidFill>
                <a:latin typeface="+mn-lt"/>
                <a:ea typeface="+mn-ea"/>
                <a:cs typeface="+mn-cs"/>
              </a:defRPr>
            </a:lvl4pPr>
            <a:lvl5pPr marL="590400" indent="-162000" algn="l" defTabSz="914400" rtl="0" eaLnBrk="1" latinLnBrk="0" hangingPunct="1">
              <a:lnSpc>
                <a:spcPts val="1680"/>
              </a:lnSpc>
              <a:spcBef>
                <a:spcPts val="0"/>
              </a:spcBef>
              <a:buClr>
                <a:schemeClr val="accent2"/>
              </a:buClr>
              <a:buFont typeface="Arial" pitchFamily="34" charset="0"/>
              <a:buChar char="="/>
              <a:defRPr sz="1400" kern="1200">
                <a:solidFill>
                  <a:schemeClr val="bg2"/>
                </a:solidFill>
                <a:latin typeface="+mn-lt"/>
                <a:ea typeface="+mn-ea"/>
                <a:cs typeface="+mn-cs"/>
              </a:defRPr>
            </a:lvl5pPr>
            <a:lvl6pPr marL="590400" indent="-162000" algn="l" defTabSz="914400" rtl="0" eaLnBrk="1" latinLnBrk="0" hangingPunct="1">
              <a:lnSpc>
                <a:spcPts val="1680"/>
              </a:lnSpc>
              <a:spcBef>
                <a:spcPts val="0"/>
              </a:spcBef>
              <a:spcAft>
                <a:spcPts val="1054"/>
              </a:spcAft>
              <a:buClr>
                <a:schemeClr val="accent2"/>
              </a:buClr>
              <a:buFont typeface="Arial" pitchFamily="34" charset="0"/>
              <a:buChar char="="/>
              <a:defRPr sz="1400" kern="1200">
                <a:solidFill>
                  <a:schemeClr val="bg2"/>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1" indent="-285750">
              <a:lnSpc>
                <a:spcPct val="150000"/>
              </a:lnSpc>
              <a:buFont typeface="Wingdings" panose="05000000000000000000" pitchFamily="2" charset="2"/>
              <a:buChar char="§"/>
            </a:pPr>
            <a:r>
              <a:rPr lang="en-AU" sz="1200" b="0" dirty="0" smtClean="0"/>
              <a:t>There has been </a:t>
            </a:r>
            <a:r>
              <a:rPr lang="en-AU" sz="1200" b="0" dirty="0" smtClean="0"/>
              <a:t>a major change in government priorities.  The government has softened its hard line reform agenda and refocussed on economic growth.  </a:t>
            </a:r>
          </a:p>
          <a:p>
            <a:pPr marL="285750" lvl="1" indent="-285750">
              <a:lnSpc>
                <a:spcPct val="150000"/>
              </a:lnSpc>
              <a:buFont typeface="Wingdings" panose="05000000000000000000" pitchFamily="2" charset="2"/>
              <a:buChar char="§"/>
            </a:pPr>
            <a:r>
              <a:rPr lang="en-AU" sz="1200" b="0" dirty="0" smtClean="0"/>
              <a:t>The </a:t>
            </a:r>
            <a:r>
              <a:rPr lang="en-AU" sz="1200" b="0" dirty="0"/>
              <a:t>effect could last around 2 years because this is the length of the construction </a:t>
            </a:r>
            <a:r>
              <a:rPr lang="en-AU" sz="1200" b="0" dirty="0" smtClean="0"/>
              <a:t>cycle.</a:t>
            </a:r>
            <a:endParaRPr lang="en-AU" sz="1200" b="0" dirty="0"/>
          </a:p>
          <a:p>
            <a:pPr marL="285750" lvl="1" indent="-285750">
              <a:lnSpc>
                <a:spcPct val="150000"/>
              </a:lnSpc>
              <a:buFont typeface="Wingdings" panose="05000000000000000000" pitchFamily="2" charset="2"/>
              <a:buChar char="§"/>
            </a:pPr>
            <a:r>
              <a:rPr lang="en-AU" sz="1200" b="0" dirty="0"/>
              <a:t>However, extra credit ultimately adds to financial strains so cannot be sustained for too </a:t>
            </a:r>
            <a:r>
              <a:rPr lang="en-AU" sz="1200" b="0" dirty="0" smtClean="0"/>
              <a:t>long.  </a:t>
            </a:r>
            <a:endParaRPr lang="en-AU" sz="1200" b="0" dirty="0"/>
          </a:p>
          <a:p>
            <a:pPr marL="266700" lvl="2" indent="0">
              <a:buFont typeface="Arial" pitchFamily="34" charset="0"/>
              <a:buNone/>
            </a:pPr>
            <a:endParaRPr lang="en-AU" sz="1200" dirty="0" smtClean="0">
              <a:solidFill>
                <a:schemeClr val="tx1"/>
              </a:solidFill>
            </a:endParaRPr>
          </a:p>
          <a:p>
            <a:pPr marL="266700" lvl="2" indent="0">
              <a:buFont typeface="Arial" pitchFamily="34" charset="0"/>
              <a:buNone/>
            </a:pPr>
            <a:endParaRPr lang="en-AU" sz="1200" dirty="0" smtClean="0">
              <a:solidFill>
                <a:schemeClr val="tx1"/>
              </a:solidFill>
            </a:endParaRPr>
          </a:p>
        </p:txBody>
      </p:sp>
      <p:pic>
        <p:nvPicPr>
          <p:cNvPr id="2" name="Picture 5" descr="&lt;Chart&gt;&lt;ImageInfo Version=&quot;5.8.2924.3507&quot; GUID=&quot;6c334b5c9f4d4c0fad55fa029c171955&quot; DsId=&quot;ZBTF028&quot; T1SubID=&quot;&quot; Width=&quot;371&quot; Height=&quot;243&quot; Format=&quot;emf&quot; ChartGroupUID=&quot;8a4973c4-0243-4655-9b45-9ade04fa126c&quot; GroupName=&quot;Tim eco chart&quot; ChartName=&quot;China social financing breakdown&quot; ChartStyleName=&quot;BT two line&quot; GroupNameEncoded=&quot;Tim+eco+chart&quot; ChartNameEncoded=&quot;China+social+financing+breakdown&quot; ChartStyleNameEncoded=&quot;BT+two+line&quot; ShortCode=&quot;&quot; ChartOwner=&quot;ZBTF028&quot; TemplateId=&quot;&quot; TemplateName=&quot;&quot; TemplateNameEncoded=&quot;&quot; EditionId=&quot;&quot; EditionGenerationDate=&quot;&quot; RefreshDate=&quot;5/05/2016 3:22:25 PM&quot; ExportChartsIn=&quot;CurrentSlide&quot; ExportChartsTo=&quot; &quot; ExportChartAs=&quot; &quot; SpecifiedCellRow=&quot;0&quot; SpecifiedCellCol=&quot;0&quot; NoofColumns=&quot;1&quot; NoofChartPerPage=&quot;0&quot; SpaceBetweenCharts=&quot;0&quot; SpaceBetweenRowChart=&quot;0&quot; Transparent=&quot;0&quot; NoofRows=&quot;1&quot; LeftMargin=&quot;0&quot; RightMargin=&quot;0&quot; TopMargin=&quot;0&quot; FootMargin=&quot;0&quot; Orientation=&quot;landscape&quot; FileNameTemplate=&quot;&quot; ImageFileName=&quot;&quot; ChartTitle=&quot;China new credit issued&quot; DoStretch=&quot;true&quot; Pr=&quot;&quot; /&gt;&lt;/Chart&gt;"/>
          <p:cNvPicPr>
            <a:picLocks/>
          </p:cNvPicPr>
          <p:nvPr/>
        </p:nvPicPr>
        <p:blipFill>
          <a:blip r:embed="rId2">
            <a:lum/>
            <a:extLst>
              <a:ext uri="{28A0092B-C50C-407E-A947-70E740481C1C}">
                <a14:useLocalDpi xmlns:a14="http://schemas.microsoft.com/office/drawing/2010/main" val="0"/>
              </a:ext>
            </a:extLst>
          </a:blip>
          <a:stretch>
            <a:fillRect/>
          </a:stretch>
        </p:blipFill>
        <p:spPr>
          <a:xfrm>
            <a:off x="620318" y="3790951"/>
            <a:ext cx="3821909" cy="2456562"/>
          </a:xfrm>
          <a:prstGeom prst="rect">
            <a:avLst/>
          </a:prstGeom>
          <a:solidFill>
            <a:srgbClr val="FFFFFF">
              <a:alpha val="0"/>
            </a:srgbClr>
          </a:solidFill>
          <a:ln>
            <a:noFill/>
          </a:ln>
        </p:spPr>
      </p:pic>
      <p:sp>
        <p:nvSpPr>
          <p:cNvPr id="9" name="Slide Number Placeholder 4"/>
          <p:cNvSpPr>
            <a:spLocks noGrp="1"/>
          </p:cNvSpPr>
          <p:nvPr>
            <p:ph type="sldNum" sz="quarter" idx="4294967295"/>
          </p:nvPr>
        </p:nvSpPr>
        <p:spPr>
          <a:xfrm>
            <a:off x="460722" y="6570739"/>
            <a:ext cx="591266" cy="123111"/>
          </a:xfrm>
          <a:prstGeom prst="rect">
            <a:avLst/>
          </a:prstGeom>
        </p:spPr>
        <p:txBody>
          <a:bodyPr/>
          <a:lstStyle/>
          <a:p>
            <a:r>
              <a:rPr lang="en-US" dirty="0" smtClean="0"/>
              <a:t>Page </a:t>
            </a:r>
            <a:fld id="{AF3B36A3-5FA7-F94F-BEFB-3FE63FF60C5F}" type="slidenum">
              <a:rPr lang="en-US" smtClean="0"/>
              <a:pPr/>
              <a:t>2</a:t>
            </a:fld>
            <a:endParaRPr lang="en-US" dirty="0"/>
          </a:p>
        </p:txBody>
      </p:sp>
      <p:pic>
        <p:nvPicPr>
          <p:cNvPr id="7" name="Picture 6"/>
          <p:cNvPicPr>
            <a:picLocks noChangeAspect="1"/>
          </p:cNvPicPr>
          <p:nvPr/>
        </p:nvPicPr>
        <p:blipFill>
          <a:blip r:embed="rId3"/>
          <a:stretch>
            <a:fillRect/>
          </a:stretch>
        </p:blipFill>
        <p:spPr>
          <a:xfrm>
            <a:off x="4604843" y="3893107"/>
            <a:ext cx="4175684" cy="2252250"/>
          </a:xfrm>
          <a:prstGeom prst="rect">
            <a:avLst/>
          </a:prstGeom>
        </p:spPr>
      </p:pic>
    </p:spTree>
    <p:extLst>
      <p:ext uri="{BB962C8B-B14F-4D97-AF65-F5344CB8AC3E}">
        <p14:creationId xmlns:p14="http://schemas.microsoft.com/office/powerpoint/2010/main" val="13243301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Solar </a:t>
            </a:r>
            <a:r>
              <a:rPr lang="en-US" dirty="0" smtClean="0"/>
              <a:t>is here</a:t>
            </a:r>
            <a:endParaRPr lang="en-US" dirty="0"/>
          </a:p>
        </p:txBody>
      </p:sp>
      <p:sp>
        <p:nvSpPr>
          <p:cNvPr id="4" name="Footer Placeholder 3"/>
          <p:cNvSpPr>
            <a:spLocks noGrp="1"/>
          </p:cNvSpPr>
          <p:nvPr>
            <p:ph type="ftr" sz="quarter" idx="11"/>
          </p:nvPr>
        </p:nvSpPr>
        <p:spPr/>
        <p:txBody>
          <a:bodyPr/>
          <a:lstStyle/>
          <a:p>
            <a:r>
              <a:rPr lang="en-US" dirty="0" smtClean="0"/>
              <a:t>Source: CLSA, EPIA</a:t>
            </a:r>
            <a:endParaRPr lang="en-US" dirty="0"/>
          </a:p>
        </p:txBody>
      </p:sp>
      <p:sp>
        <p:nvSpPr>
          <p:cNvPr id="5" name="Slide Number Placeholder 4"/>
          <p:cNvSpPr>
            <a:spLocks noGrp="1"/>
          </p:cNvSpPr>
          <p:nvPr>
            <p:ph type="sldNum" sz="quarter" idx="12"/>
          </p:nvPr>
        </p:nvSpPr>
        <p:spPr/>
        <p:txBody>
          <a:bodyPr/>
          <a:lstStyle/>
          <a:p>
            <a:r>
              <a:rPr lang="en-US" smtClean="0"/>
              <a:t>Page </a:t>
            </a:r>
            <a:fld id="{AF3B36A3-5FA7-F94F-BEFB-3FE63FF60C5F}" type="slidenum">
              <a:rPr lang="en-US" smtClean="0"/>
              <a:pPr/>
              <a:t>20</a:t>
            </a:fld>
            <a:endParaRPr lang="en-US" dirty="0"/>
          </a:p>
        </p:txBody>
      </p:sp>
      <p:sp>
        <p:nvSpPr>
          <p:cNvPr id="3" name="Content Placeholder 2"/>
          <p:cNvSpPr>
            <a:spLocks noGrp="1"/>
          </p:cNvSpPr>
          <p:nvPr>
            <p:ph idx="1"/>
          </p:nvPr>
        </p:nvSpPr>
        <p:spPr>
          <a:xfrm>
            <a:off x="432000" y="1629871"/>
            <a:ext cx="8264325" cy="707886"/>
          </a:xfrm>
        </p:spPr>
        <p:txBody>
          <a:bodyPr/>
          <a:lstStyle/>
          <a:p>
            <a:r>
              <a:rPr lang="en-AU" dirty="0" smtClean="0"/>
              <a:t>Solar installed capacity has been growing at 41% per year.</a:t>
            </a:r>
          </a:p>
          <a:p>
            <a:r>
              <a:rPr lang="en-AU" dirty="0" smtClean="0"/>
              <a:t>If this rate continues, it will meet 100% of energy needs by 2030</a:t>
            </a:r>
            <a:endParaRPr lang="en-AU" dirty="0"/>
          </a:p>
        </p:txBody>
      </p:sp>
      <p:pic>
        <p:nvPicPr>
          <p:cNvPr id="7" name="Picture 6"/>
          <p:cNvPicPr>
            <a:picLocks noChangeAspect="1"/>
          </p:cNvPicPr>
          <p:nvPr/>
        </p:nvPicPr>
        <p:blipFill>
          <a:blip r:embed="rId2"/>
          <a:stretch>
            <a:fillRect/>
          </a:stretch>
        </p:blipFill>
        <p:spPr>
          <a:xfrm>
            <a:off x="1431069" y="2471796"/>
            <a:ext cx="7172999" cy="3823419"/>
          </a:xfrm>
          <a:prstGeom prst="rect">
            <a:avLst/>
          </a:prstGeom>
        </p:spPr>
      </p:pic>
    </p:spTree>
    <p:extLst>
      <p:ext uri="{BB962C8B-B14F-4D97-AF65-F5344CB8AC3E}">
        <p14:creationId xmlns:p14="http://schemas.microsoft.com/office/powerpoint/2010/main" val="210253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 are significant</a:t>
            </a:r>
            <a:endParaRPr lang="en-US" dirty="0"/>
          </a:p>
        </p:txBody>
      </p:sp>
      <p:sp>
        <p:nvSpPr>
          <p:cNvPr id="4" name="Footer Placeholder 3"/>
          <p:cNvSpPr>
            <a:spLocks noGrp="1"/>
          </p:cNvSpPr>
          <p:nvPr>
            <p:ph type="ftr" sz="quarter" idx="11"/>
          </p:nvPr>
        </p:nvSpPr>
        <p:spPr>
          <a:xfrm>
            <a:off x="430213" y="6157001"/>
            <a:ext cx="7142066" cy="123111"/>
          </a:xfrm>
        </p:spPr>
        <p:txBody>
          <a:bodyPr/>
          <a:lstStyle/>
          <a:p>
            <a:r>
              <a:rPr lang="en-US" dirty="0"/>
              <a:t>Source: Climate Change Authority, </a:t>
            </a:r>
            <a:r>
              <a:rPr lang="en-US" dirty="0" smtClean="0"/>
              <a:t>AGL, US DOE</a:t>
            </a:r>
            <a:endParaRPr lang="en-US" dirty="0"/>
          </a:p>
        </p:txBody>
      </p:sp>
      <p:sp>
        <p:nvSpPr>
          <p:cNvPr id="5" name="Slide Number Placeholder 4"/>
          <p:cNvSpPr>
            <a:spLocks noGrp="1"/>
          </p:cNvSpPr>
          <p:nvPr>
            <p:ph type="sldNum" sz="quarter" idx="12"/>
          </p:nvPr>
        </p:nvSpPr>
        <p:spPr/>
        <p:txBody>
          <a:bodyPr/>
          <a:lstStyle/>
          <a:p>
            <a:r>
              <a:rPr lang="en-US" smtClean="0"/>
              <a:t>Page </a:t>
            </a:r>
            <a:fld id="{AF3B36A3-5FA7-F94F-BEFB-3FE63FF60C5F}" type="slidenum">
              <a:rPr lang="en-US" smtClean="0"/>
              <a:pPr/>
              <a:t>21</a:t>
            </a:fld>
            <a:endParaRPr lang="en-US" dirty="0"/>
          </a:p>
        </p:txBody>
      </p:sp>
      <p:sp>
        <p:nvSpPr>
          <p:cNvPr id="8" name="Content Placeholder 2"/>
          <p:cNvSpPr>
            <a:spLocks noGrp="1"/>
          </p:cNvSpPr>
          <p:nvPr>
            <p:ph idx="1"/>
          </p:nvPr>
        </p:nvSpPr>
        <p:spPr>
          <a:xfrm>
            <a:off x="432000" y="1629871"/>
            <a:ext cx="8264325" cy="1569660"/>
          </a:xfrm>
        </p:spPr>
        <p:txBody>
          <a:bodyPr/>
          <a:lstStyle/>
          <a:p>
            <a:r>
              <a:rPr lang="en-AU" dirty="0" smtClean="0"/>
              <a:t>60% of oil is used for land transportation</a:t>
            </a:r>
          </a:p>
          <a:p>
            <a:r>
              <a:rPr lang="en-AU" dirty="0" smtClean="0"/>
              <a:t>What happens to the electrical grid?</a:t>
            </a:r>
          </a:p>
          <a:p>
            <a:r>
              <a:rPr lang="en-AU" dirty="0"/>
              <a:t>Mechanics and car dealers?</a:t>
            </a:r>
          </a:p>
          <a:p>
            <a:r>
              <a:rPr lang="en-AU" dirty="0" smtClean="0"/>
              <a:t>Lithium and graphite producers are major winners</a:t>
            </a:r>
          </a:p>
        </p:txBody>
      </p:sp>
      <p:pic>
        <p:nvPicPr>
          <p:cNvPr id="3" name="Picture 2"/>
          <p:cNvPicPr>
            <a:picLocks noChangeAspect="1"/>
          </p:cNvPicPr>
          <p:nvPr/>
        </p:nvPicPr>
        <p:blipFill>
          <a:blip r:embed="rId2"/>
          <a:stretch>
            <a:fillRect/>
          </a:stretch>
        </p:blipFill>
        <p:spPr>
          <a:xfrm>
            <a:off x="3622706" y="3310454"/>
            <a:ext cx="3306188" cy="2846547"/>
          </a:xfrm>
          <a:prstGeom prst="rect">
            <a:avLst/>
          </a:prstGeom>
        </p:spPr>
      </p:pic>
    </p:spTree>
    <p:extLst>
      <p:ext uri="{BB962C8B-B14F-4D97-AF65-F5344CB8AC3E}">
        <p14:creationId xmlns:p14="http://schemas.microsoft.com/office/powerpoint/2010/main" val="15503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Lithium boom – </a:t>
            </a:r>
            <a:r>
              <a:rPr lang="en-US" dirty="0" err="1"/>
              <a:t>Orocobre</a:t>
            </a:r>
            <a:r>
              <a:rPr lang="en-US" dirty="0"/>
              <a:t> (ORE AU)</a:t>
            </a:r>
          </a:p>
        </p:txBody>
      </p:sp>
      <p:sp>
        <p:nvSpPr>
          <p:cNvPr id="4" name="Footer Placeholder 3"/>
          <p:cNvSpPr>
            <a:spLocks noGrp="1"/>
          </p:cNvSpPr>
          <p:nvPr>
            <p:ph type="ftr" sz="quarter" idx="11"/>
          </p:nvPr>
        </p:nvSpPr>
        <p:spPr>
          <a:xfrm>
            <a:off x="432000" y="6172104"/>
            <a:ext cx="7142066" cy="123111"/>
          </a:xfrm>
        </p:spPr>
        <p:txBody>
          <a:bodyPr/>
          <a:lstStyle/>
          <a:p>
            <a:r>
              <a:rPr lang="en-US" dirty="0"/>
              <a:t>Source: Company </a:t>
            </a:r>
            <a:r>
              <a:rPr lang="en-US" dirty="0" smtClean="0"/>
              <a:t>reports</a:t>
            </a:r>
            <a:endParaRPr lang="en-US" dirty="0"/>
          </a:p>
        </p:txBody>
      </p:sp>
      <p:sp>
        <p:nvSpPr>
          <p:cNvPr id="5" name="Slide Number Placeholder 4"/>
          <p:cNvSpPr>
            <a:spLocks noGrp="1"/>
          </p:cNvSpPr>
          <p:nvPr>
            <p:ph type="sldNum" sz="quarter" idx="12"/>
          </p:nvPr>
        </p:nvSpPr>
        <p:spPr/>
        <p:txBody>
          <a:bodyPr/>
          <a:lstStyle/>
          <a:p>
            <a:r>
              <a:rPr lang="en-US" smtClean="0"/>
              <a:t>Page </a:t>
            </a:r>
            <a:fld id="{AF3B36A3-5FA7-F94F-BEFB-3FE63FF60C5F}" type="slidenum">
              <a:rPr lang="en-US" smtClean="0"/>
              <a:pPr/>
              <a:t>22</a:t>
            </a:fld>
            <a:endParaRPr lang="en-US" dirty="0"/>
          </a:p>
        </p:txBody>
      </p:sp>
      <p:pic>
        <p:nvPicPr>
          <p:cNvPr id="6" name="Picture 5"/>
          <p:cNvPicPr>
            <a:picLocks noChangeAspect="1"/>
          </p:cNvPicPr>
          <p:nvPr/>
        </p:nvPicPr>
        <p:blipFill>
          <a:blip r:embed="rId2"/>
          <a:stretch>
            <a:fillRect/>
          </a:stretch>
        </p:blipFill>
        <p:spPr>
          <a:xfrm>
            <a:off x="1257767" y="2118701"/>
            <a:ext cx="7142066" cy="3346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812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Lithium </a:t>
            </a:r>
            <a:r>
              <a:rPr lang="en-US" dirty="0" smtClean="0"/>
              <a:t>price</a:t>
            </a:r>
            <a:endParaRPr lang="en-US" dirty="0"/>
          </a:p>
        </p:txBody>
      </p:sp>
      <p:sp>
        <p:nvSpPr>
          <p:cNvPr id="4" name="Footer Placeholder 3"/>
          <p:cNvSpPr>
            <a:spLocks noGrp="1"/>
          </p:cNvSpPr>
          <p:nvPr>
            <p:ph type="ftr" sz="quarter" idx="11"/>
          </p:nvPr>
        </p:nvSpPr>
        <p:spPr>
          <a:xfrm>
            <a:off x="432000" y="6172104"/>
            <a:ext cx="7142066" cy="123111"/>
          </a:xfrm>
        </p:spPr>
        <p:txBody>
          <a:bodyPr/>
          <a:lstStyle/>
          <a:p>
            <a:r>
              <a:rPr lang="en-US" dirty="0"/>
              <a:t>Source: </a:t>
            </a:r>
            <a:r>
              <a:rPr lang="en-US" dirty="0" smtClean="0"/>
              <a:t>Thomson </a:t>
            </a:r>
            <a:r>
              <a:rPr lang="en-US" dirty="0" err="1" smtClean="0"/>
              <a:t>reuters</a:t>
            </a:r>
            <a:endParaRPr lang="en-US" dirty="0"/>
          </a:p>
        </p:txBody>
      </p:sp>
      <p:sp>
        <p:nvSpPr>
          <p:cNvPr id="5" name="Slide Number Placeholder 4"/>
          <p:cNvSpPr>
            <a:spLocks noGrp="1"/>
          </p:cNvSpPr>
          <p:nvPr>
            <p:ph type="sldNum" sz="quarter" idx="12"/>
          </p:nvPr>
        </p:nvSpPr>
        <p:spPr/>
        <p:txBody>
          <a:bodyPr/>
          <a:lstStyle/>
          <a:p>
            <a:r>
              <a:rPr lang="en-US" smtClean="0"/>
              <a:t>Page </a:t>
            </a:r>
            <a:fld id="{AF3B36A3-5FA7-F94F-BEFB-3FE63FF60C5F}" type="slidenum">
              <a:rPr lang="en-US" smtClean="0"/>
              <a:pPr/>
              <a:t>23</a:t>
            </a:fld>
            <a:endParaRPr lang="en-US" dirty="0"/>
          </a:p>
        </p:txBody>
      </p:sp>
      <p:pic>
        <p:nvPicPr>
          <p:cNvPr id="3" name="Picture 2"/>
          <p:cNvPicPr>
            <a:picLocks noChangeAspect="1"/>
          </p:cNvPicPr>
          <p:nvPr/>
        </p:nvPicPr>
        <p:blipFill>
          <a:blip r:embed="rId2"/>
          <a:stretch>
            <a:fillRect/>
          </a:stretch>
        </p:blipFill>
        <p:spPr>
          <a:xfrm>
            <a:off x="1493774" y="2338001"/>
            <a:ext cx="6192618" cy="3413166"/>
          </a:xfrm>
          <a:prstGeom prst="rect">
            <a:avLst/>
          </a:prstGeom>
        </p:spPr>
      </p:pic>
    </p:spTree>
    <p:extLst>
      <p:ext uri="{BB962C8B-B14F-4D97-AF65-F5344CB8AC3E}">
        <p14:creationId xmlns:p14="http://schemas.microsoft.com/office/powerpoint/2010/main" val="228622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Graphite boom – Syrah Resources (SYR AU)</a:t>
            </a:r>
          </a:p>
        </p:txBody>
      </p:sp>
      <p:sp>
        <p:nvSpPr>
          <p:cNvPr id="4" name="Footer Placeholder 3"/>
          <p:cNvSpPr>
            <a:spLocks noGrp="1"/>
          </p:cNvSpPr>
          <p:nvPr>
            <p:ph type="ftr" sz="quarter" idx="11"/>
          </p:nvPr>
        </p:nvSpPr>
        <p:spPr>
          <a:xfrm>
            <a:off x="472372" y="6124981"/>
            <a:ext cx="7142066" cy="123111"/>
          </a:xfrm>
        </p:spPr>
        <p:txBody>
          <a:bodyPr/>
          <a:lstStyle/>
          <a:p>
            <a:r>
              <a:rPr lang="en-US" dirty="0"/>
              <a:t>Source: Company </a:t>
            </a:r>
            <a:r>
              <a:rPr lang="en-US" dirty="0" smtClean="0"/>
              <a:t>reports</a:t>
            </a:r>
            <a:endParaRPr lang="en-US" dirty="0"/>
          </a:p>
        </p:txBody>
      </p:sp>
      <p:sp>
        <p:nvSpPr>
          <p:cNvPr id="5" name="Slide Number Placeholder 4"/>
          <p:cNvSpPr>
            <a:spLocks noGrp="1"/>
          </p:cNvSpPr>
          <p:nvPr>
            <p:ph type="sldNum" sz="quarter" idx="12"/>
          </p:nvPr>
        </p:nvSpPr>
        <p:spPr/>
        <p:txBody>
          <a:bodyPr/>
          <a:lstStyle/>
          <a:p>
            <a:r>
              <a:rPr lang="en-US" smtClean="0"/>
              <a:t>Page </a:t>
            </a:r>
            <a:fld id="{AF3B36A3-5FA7-F94F-BEFB-3FE63FF60C5F}" type="slidenum">
              <a:rPr lang="en-US" smtClean="0"/>
              <a:pPr/>
              <a:t>24</a:t>
            </a:fld>
            <a:endParaRPr lang="en-US" dirty="0"/>
          </a:p>
        </p:txBody>
      </p:sp>
      <p:graphicFrame>
        <p:nvGraphicFramePr>
          <p:cNvPr id="8" name="Chart 7"/>
          <p:cNvGraphicFramePr/>
          <p:nvPr>
            <p:extLst/>
          </p:nvPr>
        </p:nvGraphicFramePr>
        <p:xfrm>
          <a:off x="4043405" y="2155566"/>
          <a:ext cx="4970163" cy="3621217"/>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descr="https://engineering.purdue.edu/ViPER/pics/res/Li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190" y="2279176"/>
            <a:ext cx="4325344" cy="3378674"/>
          </a:xfrm>
          <a:prstGeom prst="rect">
            <a:avLst/>
          </a:prstGeom>
          <a:noFill/>
          <a:ln>
            <a:noFill/>
          </a:ln>
        </p:spPr>
      </p:pic>
    </p:spTree>
    <p:extLst>
      <p:ext uri="{BB962C8B-B14F-4D97-AF65-F5344CB8AC3E}">
        <p14:creationId xmlns:p14="http://schemas.microsoft.com/office/powerpoint/2010/main" val="50184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Redflow</a:t>
            </a:r>
            <a:r>
              <a:rPr lang="en-US" dirty="0"/>
              <a:t> already producing (RFX AU)</a:t>
            </a:r>
          </a:p>
        </p:txBody>
      </p:sp>
      <p:sp>
        <p:nvSpPr>
          <p:cNvPr id="4" name="Footer Placeholder 3"/>
          <p:cNvSpPr>
            <a:spLocks noGrp="1"/>
          </p:cNvSpPr>
          <p:nvPr>
            <p:ph type="ftr" sz="quarter" idx="11"/>
          </p:nvPr>
        </p:nvSpPr>
        <p:spPr>
          <a:xfrm>
            <a:off x="1544734" y="6172104"/>
            <a:ext cx="7142066" cy="123111"/>
          </a:xfrm>
        </p:spPr>
        <p:txBody>
          <a:bodyPr/>
          <a:lstStyle/>
          <a:p>
            <a:r>
              <a:rPr lang="en-US" dirty="0"/>
              <a:t>Source: Company </a:t>
            </a:r>
            <a:r>
              <a:rPr lang="en-US" dirty="0" smtClean="0"/>
              <a:t>reports</a:t>
            </a:r>
            <a:endParaRPr lang="en-US" dirty="0"/>
          </a:p>
        </p:txBody>
      </p:sp>
      <p:sp>
        <p:nvSpPr>
          <p:cNvPr id="5" name="Slide Number Placeholder 4"/>
          <p:cNvSpPr>
            <a:spLocks noGrp="1"/>
          </p:cNvSpPr>
          <p:nvPr>
            <p:ph type="sldNum" sz="quarter" idx="12"/>
          </p:nvPr>
        </p:nvSpPr>
        <p:spPr/>
        <p:txBody>
          <a:bodyPr/>
          <a:lstStyle/>
          <a:p>
            <a:r>
              <a:rPr lang="en-US" smtClean="0"/>
              <a:t>Page </a:t>
            </a:r>
            <a:fld id="{AF3B36A3-5FA7-F94F-BEFB-3FE63FF60C5F}" type="slidenum">
              <a:rPr lang="en-US" smtClean="0"/>
              <a:pPr/>
              <a:t>25</a:t>
            </a:fld>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7767" y="2319727"/>
            <a:ext cx="7142066" cy="29151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5762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meter boom – </a:t>
            </a:r>
            <a:r>
              <a:rPr lang="en-US" dirty="0" err="1"/>
              <a:t>Netcomm</a:t>
            </a:r>
            <a:r>
              <a:rPr lang="en-US" dirty="0"/>
              <a:t> (NTC AU)</a:t>
            </a:r>
          </a:p>
        </p:txBody>
      </p:sp>
      <p:sp>
        <p:nvSpPr>
          <p:cNvPr id="4" name="Footer Placeholder 3"/>
          <p:cNvSpPr>
            <a:spLocks noGrp="1"/>
          </p:cNvSpPr>
          <p:nvPr>
            <p:ph type="ftr" sz="quarter" idx="11"/>
          </p:nvPr>
        </p:nvSpPr>
        <p:spPr>
          <a:xfrm>
            <a:off x="430213" y="6158764"/>
            <a:ext cx="7142066" cy="123111"/>
          </a:xfrm>
        </p:spPr>
        <p:txBody>
          <a:bodyPr/>
          <a:lstStyle/>
          <a:p>
            <a:r>
              <a:rPr lang="en-US" dirty="0"/>
              <a:t>Source: Company </a:t>
            </a:r>
            <a:r>
              <a:rPr lang="en-US" dirty="0" smtClean="0"/>
              <a:t>reports</a:t>
            </a:r>
            <a:endParaRPr lang="en-US" dirty="0"/>
          </a:p>
        </p:txBody>
      </p:sp>
      <p:sp>
        <p:nvSpPr>
          <p:cNvPr id="5" name="Slide Number Placeholder 4"/>
          <p:cNvSpPr>
            <a:spLocks noGrp="1"/>
          </p:cNvSpPr>
          <p:nvPr>
            <p:ph type="sldNum" sz="quarter" idx="12"/>
          </p:nvPr>
        </p:nvSpPr>
        <p:spPr/>
        <p:txBody>
          <a:bodyPr/>
          <a:lstStyle/>
          <a:p>
            <a:r>
              <a:rPr lang="en-US" smtClean="0"/>
              <a:t>Page </a:t>
            </a:r>
            <a:fld id="{AF3B36A3-5FA7-F94F-BEFB-3FE63FF60C5F}" type="slidenum">
              <a:rPr lang="en-US" smtClean="0"/>
              <a:pPr/>
              <a:t>26</a:t>
            </a:fld>
            <a:endParaRPr lang="en-US" dirty="0"/>
          </a:p>
        </p:txBody>
      </p:sp>
      <p:pic>
        <p:nvPicPr>
          <p:cNvPr id="6" name="Picture 5"/>
          <p:cNvPicPr>
            <a:picLocks noChangeAspect="1"/>
          </p:cNvPicPr>
          <p:nvPr/>
        </p:nvPicPr>
        <p:blipFill>
          <a:blip r:embed="rId2"/>
          <a:stretch>
            <a:fillRect/>
          </a:stretch>
        </p:blipFill>
        <p:spPr>
          <a:xfrm>
            <a:off x="1544734" y="1750540"/>
            <a:ext cx="7072224" cy="4167867"/>
          </a:xfrm>
          <a:prstGeom prst="rect">
            <a:avLst/>
          </a:prstGeom>
        </p:spPr>
      </p:pic>
    </p:spTree>
    <p:extLst>
      <p:ext uri="{BB962C8B-B14F-4D97-AF65-F5344CB8AC3E}">
        <p14:creationId xmlns:p14="http://schemas.microsoft.com/office/powerpoint/2010/main" val="176360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7522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181" y="832752"/>
            <a:ext cx="7806253" cy="430887"/>
          </a:xfrm>
        </p:spPr>
        <p:txBody>
          <a:bodyPr/>
          <a:lstStyle/>
          <a:p>
            <a:r>
              <a:rPr lang="en-AU" dirty="0" smtClean="0"/>
              <a:t>China 2.0 e-commerce</a:t>
            </a:r>
            <a:endParaRPr lang="en-AU" dirty="0"/>
          </a:p>
        </p:txBody>
      </p:sp>
      <p:sp>
        <p:nvSpPr>
          <p:cNvPr id="4" name="Slide Number Placeholder 3"/>
          <p:cNvSpPr>
            <a:spLocks noGrp="1"/>
          </p:cNvSpPr>
          <p:nvPr>
            <p:ph type="sldNum" sz="quarter" idx="12"/>
          </p:nvPr>
        </p:nvSpPr>
        <p:spPr/>
        <p:txBody>
          <a:bodyPr/>
          <a:lstStyle/>
          <a:p>
            <a:r>
              <a:rPr lang="en-US" smtClean="0"/>
              <a:t>Page </a:t>
            </a:r>
            <a:fld id="{8F466CA2-E438-744E-BBB5-D395AD37D3F9}" type="slidenum">
              <a:rPr lang="en-US" smtClean="0"/>
              <a:pPr/>
              <a:t>3</a:t>
            </a:fld>
            <a:endParaRPr lang="en-US" dirty="0"/>
          </a:p>
        </p:txBody>
      </p:sp>
      <p:sp>
        <p:nvSpPr>
          <p:cNvPr id="6" name="Content Placeholder 2"/>
          <p:cNvSpPr txBox="1">
            <a:spLocks/>
          </p:cNvSpPr>
          <p:nvPr/>
        </p:nvSpPr>
        <p:spPr>
          <a:xfrm>
            <a:off x="458181" y="1468151"/>
            <a:ext cx="7325735" cy="3652489"/>
          </a:xfrm>
          <a:prstGeom prst="rect">
            <a:avLst/>
          </a:prstGeom>
        </p:spPr>
        <p:txBody>
          <a:bodyPr/>
          <a:lstStyle>
            <a:lvl1pPr marL="0" indent="0" algn="l" defTabSz="457200" rtl="0" eaLnBrk="1" latinLnBrk="0" hangingPunct="1">
              <a:spcBef>
                <a:spcPts val="600"/>
              </a:spcBef>
              <a:spcAft>
                <a:spcPts val="600"/>
              </a:spcAft>
              <a:buFont typeface="Arial"/>
              <a:buNone/>
              <a:defRPr sz="1800" kern="1200">
                <a:solidFill>
                  <a:schemeClr val="tx1"/>
                </a:solidFill>
                <a:latin typeface="+mn-lt"/>
                <a:ea typeface="+mn-ea"/>
                <a:cs typeface="+mn-cs"/>
              </a:defRPr>
            </a:lvl1pPr>
            <a:lvl2pPr marL="360000" indent="-270000" algn="l" defTabSz="457200" rtl="0" eaLnBrk="1" latinLnBrk="0" hangingPunct="1">
              <a:spcBef>
                <a:spcPts val="600"/>
              </a:spcBef>
              <a:spcAft>
                <a:spcPts val="600"/>
              </a:spcAft>
              <a:buClr>
                <a:schemeClr val="accent2"/>
              </a:buClr>
              <a:buFont typeface="Lucida Grande"/>
              <a:buChar char="+"/>
              <a:defRPr sz="1600" kern="1200">
                <a:solidFill>
                  <a:schemeClr val="tx1"/>
                </a:solidFill>
                <a:latin typeface="+mn-lt"/>
                <a:ea typeface="+mn-ea"/>
                <a:cs typeface="+mn-cs"/>
              </a:defRPr>
            </a:lvl2pPr>
            <a:lvl3pPr marL="540000" indent="-180000" algn="l" defTabSz="457200" rtl="0" eaLnBrk="1" latinLnBrk="0" hangingPunct="1">
              <a:spcBef>
                <a:spcPts val="0"/>
              </a:spcBef>
              <a:spcAft>
                <a:spcPts val="600"/>
              </a:spcAft>
              <a:buClrTx/>
              <a:buFont typeface="Lucida Grande"/>
              <a:buChar char="–"/>
              <a:defRPr sz="1400" kern="1200">
                <a:solidFill>
                  <a:schemeClr val="tx1"/>
                </a:solidFill>
                <a:latin typeface="+mn-lt"/>
                <a:ea typeface="+mn-ea"/>
                <a:cs typeface="+mn-cs"/>
              </a:defRPr>
            </a:lvl3pPr>
            <a:lvl4pPr marL="720000" indent="-180000" algn="l" defTabSz="457200" rtl="0" eaLnBrk="1" latinLnBrk="0" hangingPunct="1">
              <a:spcBef>
                <a:spcPts val="0"/>
              </a:spcBef>
              <a:spcAft>
                <a:spcPts val="600"/>
              </a:spcAft>
              <a:buFont typeface="Arial"/>
              <a:buChar char="–"/>
              <a:defRPr sz="1200" kern="1200" baseline="0">
                <a:solidFill>
                  <a:schemeClr val="tx1"/>
                </a:solidFill>
                <a:latin typeface="+mn-lt"/>
                <a:ea typeface="+mn-ea"/>
                <a:cs typeface="+mn-cs"/>
              </a:defRPr>
            </a:lvl4pPr>
            <a:lvl5pPr marL="900000" indent="-180000" algn="l" defTabSz="457200" rtl="0" eaLnBrk="1" latinLnBrk="0" hangingPunct="1">
              <a:spcBef>
                <a:spcPts val="0"/>
              </a:spcBef>
              <a:buClr>
                <a:schemeClr val="tx2"/>
              </a:buClr>
              <a:buFont typeface="Lucida Grande"/>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1200" dirty="0"/>
              <a:t>China leads the world in </a:t>
            </a:r>
            <a:r>
              <a:rPr lang="en-AU" sz="1200" dirty="0"/>
              <a:t>ecommerce</a:t>
            </a:r>
            <a:r>
              <a:rPr lang="en-AU" sz="1200" dirty="0"/>
              <a:t> with more to follow:</a:t>
            </a:r>
          </a:p>
          <a:p>
            <a:pPr marL="171450" indent="-171450">
              <a:buFont typeface="Arial" panose="020B0604020202020204" pitchFamily="34" charset="0"/>
              <a:buChar char="•"/>
            </a:pPr>
            <a:r>
              <a:rPr lang="en-AU" sz="1200" dirty="0"/>
              <a:t>No legacy assets like shopping malls</a:t>
            </a:r>
          </a:p>
          <a:p>
            <a:pPr marL="171450" indent="-171450">
              <a:buFont typeface="Arial" panose="020B0604020202020204" pitchFamily="34" charset="0"/>
              <a:buChar char="•"/>
            </a:pPr>
            <a:r>
              <a:rPr lang="en-AU" sz="1200" dirty="0"/>
              <a:t>Less regulation that acts as a barrier.  Companies were able to build “closed loops” including banking, distribution as well as retail</a:t>
            </a:r>
          </a:p>
          <a:p>
            <a:pPr marL="171450" indent="-171450">
              <a:buFont typeface="Arial" panose="020B0604020202020204" pitchFamily="34" charset="0"/>
              <a:buChar char="•"/>
            </a:pPr>
            <a:r>
              <a:rPr lang="en-AU" sz="1200" dirty="0"/>
              <a:t>Massive scale</a:t>
            </a:r>
          </a:p>
          <a:p>
            <a:pPr marL="171450" indent="-171450">
              <a:buFont typeface="Arial" panose="020B0604020202020204" pitchFamily="34" charset="0"/>
              <a:buChar char="•"/>
            </a:pPr>
            <a:r>
              <a:rPr lang="en-AU" sz="1200" dirty="0"/>
              <a:t>Government assistance.  The government gave away 4G spectrum</a:t>
            </a:r>
          </a:p>
          <a:p>
            <a:endParaRPr lang="en-AU" sz="1000" dirty="0" smtClean="0">
              <a:latin typeface="Arial" panose="020B0604020202020204" pitchFamily="34" charset="0"/>
              <a:cs typeface="Arial" panose="020B0604020202020204" pitchFamily="34"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1889125" y="3788228"/>
            <a:ext cx="4233001" cy="2239962"/>
          </a:xfrm>
          <a:prstGeom prst="rect">
            <a:avLst/>
          </a:prstGeom>
          <a:noFill/>
          <a:ln>
            <a:noFill/>
          </a:ln>
        </p:spPr>
      </p:pic>
    </p:spTree>
    <p:extLst>
      <p:ext uri="{BB962C8B-B14F-4D97-AF65-F5344CB8AC3E}">
        <p14:creationId xmlns:p14="http://schemas.microsoft.com/office/powerpoint/2010/main" val="228297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181" y="832752"/>
            <a:ext cx="7806253" cy="430887"/>
          </a:xfrm>
        </p:spPr>
        <p:txBody>
          <a:bodyPr/>
          <a:lstStyle/>
          <a:p>
            <a:r>
              <a:rPr lang="en-AU" dirty="0" smtClean="0"/>
              <a:t>China 2.0: </a:t>
            </a:r>
            <a:r>
              <a:rPr lang="en-AU" dirty="0" err="1" smtClean="0"/>
              <a:t>fintech</a:t>
            </a:r>
            <a:r>
              <a:rPr lang="en-AU" dirty="0" smtClean="0"/>
              <a:t> disruption</a:t>
            </a:r>
            <a:endParaRPr lang="en-AU" dirty="0"/>
          </a:p>
        </p:txBody>
      </p:sp>
      <p:sp>
        <p:nvSpPr>
          <p:cNvPr id="4" name="Slide Number Placeholder 3"/>
          <p:cNvSpPr>
            <a:spLocks noGrp="1"/>
          </p:cNvSpPr>
          <p:nvPr>
            <p:ph type="sldNum" sz="quarter" idx="12"/>
          </p:nvPr>
        </p:nvSpPr>
        <p:spPr/>
        <p:txBody>
          <a:bodyPr/>
          <a:lstStyle/>
          <a:p>
            <a:r>
              <a:rPr lang="en-US" smtClean="0"/>
              <a:t>Page </a:t>
            </a:r>
            <a:fld id="{8F466CA2-E438-744E-BBB5-D395AD37D3F9}" type="slidenum">
              <a:rPr lang="en-US" smtClean="0"/>
              <a:pPr/>
              <a:t>4</a:t>
            </a:fld>
            <a:endParaRPr lang="en-US" dirty="0"/>
          </a:p>
        </p:txBody>
      </p:sp>
      <p:sp>
        <p:nvSpPr>
          <p:cNvPr id="6" name="Content Placeholder 2"/>
          <p:cNvSpPr txBox="1">
            <a:spLocks/>
          </p:cNvSpPr>
          <p:nvPr/>
        </p:nvSpPr>
        <p:spPr>
          <a:xfrm>
            <a:off x="458181" y="1468151"/>
            <a:ext cx="7325735" cy="3652489"/>
          </a:xfrm>
          <a:prstGeom prst="rect">
            <a:avLst/>
          </a:prstGeom>
        </p:spPr>
        <p:txBody>
          <a:bodyPr/>
          <a:lstStyle>
            <a:lvl1pPr marL="0" indent="0" algn="l" defTabSz="457200" rtl="0" eaLnBrk="1" latinLnBrk="0" hangingPunct="1">
              <a:spcBef>
                <a:spcPts val="600"/>
              </a:spcBef>
              <a:spcAft>
                <a:spcPts val="600"/>
              </a:spcAft>
              <a:buFont typeface="Arial"/>
              <a:buNone/>
              <a:defRPr sz="1800" kern="1200">
                <a:solidFill>
                  <a:schemeClr val="tx1"/>
                </a:solidFill>
                <a:latin typeface="+mn-lt"/>
                <a:ea typeface="+mn-ea"/>
                <a:cs typeface="+mn-cs"/>
              </a:defRPr>
            </a:lvl1pPr>
            <a:lvl2pPr marL="360000" indent="-270000" algn="l" defTabSz="457200" rtl="0" eaLnBrk="1" latinLnBrk="0" hangingPunct="1">
              <a:spcBef>
                <a:spcPts val="600"/>
              </a:spcBef>
              <a:spcAft>
                <a:spcPts val="600"/>
              </a:spcAft>
              <a:buClr>
                <a:schemeClr val="accent2"/>
              </a:buClr>
              <a:buFont typeface="Lucida Grande"/>
              <a:buChar char="+"/>
              <a:defRPr sz="1600" kern="1200">
                <a:solidFill>
                  <a:schemeClr val="tx1"/>
                </a:solidFill>
                <a:latin typeface="+mn-lt"/>
                <a:ea typeface="+mn-ea"/>
                <a:cs typeface="+mn-cs"/>
              </a:defRPr>
            </a:lvl2pPr>
            <a:lvl3pPr marL="540000" indent="-180000" algn="l" defTabSz="457200" rtl="0" eaLnBrk="1" latinLnBrk="0" hangingPunct="1">
              <a:spcBef>
                <a:spcPts val="0"/>
              </a:spcBef>
              <a:spcAft>
                <a:spcPts val="600"/>
              </a:spcAft>
              <a:buClrTx/>
              <a:buFont typeface="Lucida Grande"/>
              <a:buChar char="–"/>
              <a:defRPr sz="1400" kern="1200">
                <a:solidFill>
                  <a:schemeClr val="tx1"/>
                </a:solidFill>
                <a:latin typeface="+mn-lt"/>
                <a:ea typeface="+mn-ea"/>
                <a:cs typeface="+mn-cs"/>
              </a:defRPr>
            </a:lvl3pPr>
            <a:lvl4pPr marL="720000" indent="-180000" algn="l" defTabSz="457200" rtl="0" eaLnBrk="1" latinLnBrk="0" hangingPunct="1">
              <a:spcBef>
                <a:spcPts val="0"/>
              </a:spcBef>
              <a:spcAft>
                <a:spcPts val="600"/>
              </a:spcAft>
              <a:buFont typeface="Arial"/>
              <a:buChar char="–"/>
              <a:defRPr sz="1200" kern="1200" baseline="0">
                <a:solidFill>
                  <a:schemeClr val="tx1"/>
                </a:solidFill>
                <a:latin typeface="+mn-lt"/>
                <a:ea typeface="+mn-ea"/>
                <a:cs typeface="+mn-cs"/>
              </a:defRPr>
            </a:lvl4pPr>
            <a:lvl5pPr marL="900000" indent="-180000" algn="l" defTabSz="457200" rtl="0" eaLnBrk="1" latinLnBrk="0" hangingPunct="1">
              <a:spcBef>
                <a:spcPts val="0"/>
              </a:spcBef>
              <a:buClr>
                <a:schemeClr val="tx2"/>
              </a:buClr>
              <a:buFont typeface="Lucida Grande"/>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1100" dirty="0" err="1" smtClean="0">
                <a:latin typeface="Arial" panose="020B0604020202020204" pitchFamily="34" charset="0"/>
                <a:cs typeface="Arial" panose="020B0604020202020204" pitchFamily="34" charset="0"/>
              </a:rPr>
              <a:t>Alibaba</a:t>
            </a:r>
            <a:r>
              <a:rPr lang="en-AU" sz="1100" dirty="0" smtClean="0">
                <a:latin typeface="Arial" panose="020B0604020202020204" pitchFamily="34" charset="0"/>
                <a:cs typeface="Arial" panose="020B0604020202020204" pitchFamily="34" charset="0"/>
              </a:rPr>
              <a:t> will reshape global commerce</a:t>
            </a:r>
            <a:endParaRPr lang="en-AU" sz="1100" dirty="0" smtClean="0">
              <a:latin typeface="Arial" panose="020B0604020202020204" pitchFamily="34" charset="0"/>
              <a:cs typeface="Arial" panose="020B0604020202020204" pitchFamily="34" charset="0"/>
            </a:endParaRPr>
          </a:p>
          <a:p>
            <a:r>
              <a:rPr lang="en-AU" sz="1100" dirty="0" smtClean="0">
                <a:latin typeface="Arial" panose="020B0604020202020204" pitchFamily="34" charset="0"/>
                <a:cs typeface="Arial" panose="020B0604020202020204" pitchFamily="34" charset="0"/>
              </a:rPr>
              <a:t>A progression from transaction then payments then banking then credit bureau then wealth management products the accounting also seem natural when you have a closed loop “marketplace”:</a:t>
            </a:r>
          </a:p>
          <a:p>
            <a:pPr lvl="1"/>
            <a:r>
              <a:rPr lang="en-AU" sz="900" dirty="0" smtClean="0">
                <a:latin typeface="Arial" panose="020B0604020202020204" pitchFamily="34" charset="0"/>
                <a:cs typeface="Arial" panose="020B0604020202020204" pitchFamily="34" charset="0"/>
              </a:rPr>
              <a:t>If you know a companies payment history you can start micro-lending or selling data as a credit bureau.  And since you hold cash on escrow you have money to lend.</a:t>
            </a:r>
          </a:p>
          <a:p>
            <a:pPr lvl="1"/>
            <a:r>
              <a:rPr lang="en-AU" sz="900" dirty="0" smtClean="0">
                <a:latin typeface="Arial" panose="020B0604020202020204" pitchFamily="34" charset="0"/>
                <a:cs typeface="Arial" panose="020B0604020202020204" pitchFamily="34" charset="0"/>
              </a:rPr>
              <a:t>If your clients hold excess cash in their accounts, why not offer them a better </a:t>
            </a:r>
            <a:r>
              <a:rPr lang="en-AU" sz="900" dirty="0" smtClean="0">
                <a:latin typeface="Arial" panose="020B0604020202020204" pitchFamily="34" charset="0"/>
                <a:cs typeface="Arial" panose="020B0604020202020204" pitchFamily="34" charset="0"/>
              </a:rPr>
              <a:t>return? </a:t>
            </a:r>
            <a:r>
              <a:rPr lang="en-AU" sz="900" dirty="0" err="1" smtClean="0">
                <a:latin typeface="Arial" panose="020B0604020202020204" pitchFamily="34" charset="0"/>
                <a:cs typeface="Arial" panose="020B0604020202020204" pitchFamily="34" charset="0"/>
              </a:rPr>
              <a:t>Alibaba</a:t>
            </a:r>
            <a:r>
              <a:rPr lang="en-AU" sz="900" dirty="0" smtClean="0">
                <a:latin typeface="Arial" panose="020B0604020202020204" pitchFamily="34" charset="0"/>
                <a:cs typeface="Arial" panose="020B0604020202020204" pitchFamily="34" charset="0"/>
              </a:rPr>
              <a:t> became one of the largest wealth firms in the world in a matter of months.</a:t>
            </a:r>
          </a:p>
          <a:p>
            <a:pPr lvl="1"/>
            <a:r>
              <a:rPr lang="en-AU" sz="900" dirty="0" smtClean="0">
                <a:latin typeface="Arial" panose="020B0604020202020204" pitchFamily="34" charset="0"/>
                <a:cs typeface="Arial" panose="020B0604020202020204" pitchFamily="34" charset="0"/>
              </a:rPr>
              <a:t>If your clients mostly transact through your website, why not offer accounting?  </a:t>
            </a:r>
            <a:r>
              <a:rPr lang="en-AU" sz="900" dirty="0" err="1" smtClean="0">
                <a:latin typeface="Arial" panose="020B0604020202020204" pitchFamily="34" charset="0"/>
                <a:cs typeface="Arial" panose="020B0604020202020204" pitchFamily="34" charset="0"/>
              </a:rPr>
              <a:t>Alibaba</a:t>
            </a:r>
            <a:r>
              <a:rPr lang="en-AU" sz="900" dirty="0" smtClean="0">
                <a:latin typeface="Arial" panose="020B0604020202020204" pitchFamily="34" charset="0"/>
                <a:cs typeface="Arial" panose="020B0604020202020204" pitchFamily="34" charset="0"/>
              </a:rPr>
              <a:t> has become one of the largest cloud computing software companies in the world.</a:t>
            </a:r>
          </a:p>
        </p:txBody>
      </p:sp>
      <p:pic>
        <p:nvPicPr>
          <p:cNvPr id="5" name="Picture 4"/>
          <p:cNvPicPr>
            <a:picLocks noChangeAspect="1"/>
          </p:cNvPicPr>
          <p:nvPr/>
        </p:nvPicPr>
        <p:blipFill>
          <a:blip r:embed="rId2"/>
          <a:stretch>
            <a:fillRect/>
          </a:stretch>
        </p:blipFill>
        <p:spPr>
          <a:xfrm>
            <a:off x="1568341" y="3857898"/>
            <a:ext cx="5582257" cy="2275522"/>
          </a:xfrm>
          <a:prstGeom prst="rect">
            <a:avLst/>
          </a:prstGeom>
        </p:spPr>
      </p:pic>
    </p:spTree>
    <p:extLst>
      <p:ext uri="{BB962C8B-B14F-4D97-AF65-F5344CB8AC3E}">
        <p14:creationId xmlns:p14="http://schemas.microsoft.com/office/powerpoint/2010/main" val="270002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181" y="832752"/>
            <a:ext cx="7806253" cy="430887"/>
          </a:xfrm>
        </p:spPr>
        <p:txBody>
          <a:bodyPr/>
          <a:lstStyle/>
          <a:p>
            <a:r>
              <a:rPr lang="en-AU" dirty="0" smtClean="0"/>
              <a:t>China 2.0: tourism</a:t>
            </a:r>
            <a:endParaRPr lang="en-AU" dirty="0"/>
          </a:p>
        </p:txBody>
      </p:sp>
      <p:sp>
        <p:nvSpPr>
          <p:cNvPr id="4" name="Slide Number Placeholder 3"/>
          <p:cNvSpPr>
            <a:spLocks noGrp="1"/>
          </p:cNvSpPr>
          <p:nvPr>
            <p:ph type="sldNum" sz="quarter" idx="12"/>
          </p:nvPr>
        </p:nvSpPr>
        <p:spPr/>
        <p:txBody>
          <a:bodyPr/>
          <a:lstStyle/>
          <a:p>
            <a:r>
              <a:rPr lang="en-US" smtClean="0"/>
              <a:t>Page </a:t>
            </a:r>
            <a:fld id="{8F466CA2-E438-744E-BBB5-D395AD37D3F9}" type="slidenum">
              <a:rPr lang="en-US" smtClean="0"/>
              <a:pPr/>
              <a:t>5</a:t>
            </a:fld>
            <a:endParaRPr lang="en-US" dirty="0"/>
          </a:p>
        </p:txBody>
      </p:sp>
      <p:sp>
        <p:nvSpPr>
          <p:cNvPr id="6" name="Content Placeholder 2"/>
          <p:cNvSpPr txBox="1">
            <a:spLocks/>
          </p:cNvSpPr>
          <p:nvPr/>
        </p:nvSpPr>
        <p:spPr>
          <a:xfrm>
            <a:off x="458181" y="1468151"/>
            <a:ext cx="7325735" cy="615553"/>
          </a:xfrm>
          <a:prstGeom prst="rect">
            <a:avLst/>
          </a:prstGeom>
        </p:spPr>
        <p:txBody>
          <a:bodyPr/>
          <a:lstStyle>
            <a:lvl1pPr marL="0" indent="0" algn="l" defTabSz="457200" rtl="0" eaLnBrk="1" latinLnBrk="0" hangingPunct="1">
              <a:spcBef>
                <a:spcPts val="600"/>
              </a:spcBef>
              <a:spcAft>
                <a:spcPts val="600"/>
              </a:spcAft>
              <a:buFont typeface="Arial"/>
              <a:buNone/>
              <a:defRPr sz="1800" kern="1200">
                <a:solidFill>
                  <a:schemeClr val="tx1"/>
                </a:solidFill>
                <a:latin typeface="+mn-lt"/>
                <a:ea typeface="+mn-ea"/>
                <a:cs typeface="+mn-cs"/>
              </a:defRPr>
            </a:lvl1pPr>
            <a:lvl2pPr marL="360000" indent="-270000" algn="l" defTabSz="457200" rtl="0" eaLnBrk="1" latinLnBrk="0" hangingPunct="1">
              <a:spcBef>
                <a:spcPts val="600"/>
              </a:spcBef>
              <a:spcAft>
                <a:spcPts val="600"/>
              </a:spcAft>
              <a:buClr>
                <a:schemeClr val="accent2"/>
              </a:buClr>
              <a:buFont typeface="Lucida Grande"/>
              <a:buChar char="+"/>
              <a:defRPr sz="1600" kern="1200">
                <a:solidFill>
                  <a:schemeClr val="tx1"/>
                </a:solidFill>
                <a:latin typeface="+mn-lt"/>
                <a:ea typeface="+mn-ea"/>
                <a:cs typeface="+mn-cs"/>
              </a:defRPr>
            </a:lvl2pPr>
            <a:lvl3pPr marL="540000" indent="-180000" algn="l" defTabSz="457200" rtl="0" eaLnBrk="1" latinLnBrk="0" hangingPunct="1">
              <a:spcBef>
                <a:spcPts val="0"/>
              </a:spcBef>
              <a:spcAft>
                <a:spcPts val="600"/>
              </a:spcAft>
              <a:buClrTx/>
              <a:buFont typeface="Lucida Grande"/>
              <a:buChar char="–"/>
              <a:defRPr sz="1400" kern="1200">
                <a:solidFill>
                  <a:schemeClr val="tx1"/>
                </a:solidFill>
                <a:latin typeface="+mn-lt"/>
                <a:ea typeface="+mn-ea"/>
                <a:cs typeface="+mn-cs"/>
              </a:defRPr>
            </a:lvl3pPr>
            <a:lvl4pPr marL="720000" indent="-180000" algn="l" defTabSz="457200" rtl="0" eaLnBrk="1" latinLnBrk="0" hangingPunct="1">
              <a:spcBef>
                <a:spcPts val="0"/>
              </a:spcBef>
              <a:spcAft>
                <a:spcPts val="600"/>
              </a:spcAft>
              <a:buFont typeface="Arial"/>
              <a:buChar char="–"/>
              <a:defRPr sz="1200" kern="1200" baseline="0">
                <a:solidFill>
                  <a:schemeClr val="tx1"/>
                </a:solidFill>
                <a:latin typeface="+mn-lt"/>
                <a:ea typeface="+mn-ea"/>
                <a:cs typeface="+mn-cs"/>
              </a:defRPr>
            </a:lvl4pPr>
            <a:lvl5pPr marL="900000" indent="-180000" algn="l" defTabSz="457200" rtl="0" eaLnBrk="1" latinLnBrk="0" hangingPunct="1">
              <a:spcBef>
                <a:spcPts val="0"/>
              </a:spcBef>
              <a:buClr>
                <a:schemeClr val="tx2"/>
              </a:buClr>
              <a:buFont typeface="Lucida Grande"/>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1400" dirty="0" smtClean="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4998720" y="3805646"/>
            <a:ext cx="4001137" cy="1776144"/>
          </a:xfrm>
          <a:prstGeom prst="rect">
            <a:avLst/>
          </a:prstGeom>
        </p:spPr>
      </p:pic>
      <p:pic>
        <p:nvPicPr>
          <p:cNvPr id="8" name="Picture 7"/>
          <p:cNvPicPr>
            <a:picLocks noChangeAspect="1"/>
          </p:cNvPicPr>
          <p:nvPr/>
        </p:nvPicPr>
        <p:blipFill>
          <a:blip r:embed="rId3"/>
          <a:stretch>
            <a:fillRect/>
          </a:stretch>
        </p:blipFill>
        <p:spPr>
          <a:xfrm>
            <a:off x="200297" y="2775483"/>
            <a:ext cx="4728754" cy="3311808"/>
          </a:xfrm>
          <a:prstGeom prst="rect">
            <a:avLst/>
          </a:prstGeom>
        </p:spPr>
      </p:pic>
      <p:sp>
        <p:nvSpPr>
          <p:cNvPr id="10" name="Content Placeholder 2"/>
          <p:cNvSpPr txBox="1">
            <a:spLocks/>
          </p:cNvSpPr>
          <p:nvPr/>
        </p:nvSpPr>
        <p:spPr>
          <a:xfrm>
            <a:off x="458181" y="1468151"/>
            <a:ext cx="7325735" cy="3652489"/>
          </a:xfrm>
          <a:prstGeom prst="rect">
            <a:avLst/>
          </a:prstGeom>
        </p:spPr>
        <p:txBody>
          <a:bodyPr/>
          <a:lstStyle>
            <a:lvl1pPr marL="0" indent="0" algn="l" defTabSz="457200" rtl="0" eaLnBrk="1" latinLnBrk="0" hangingPunct="1">
              <a:spcBef>
                <a:spcPts val="600"/>
              </a:spcBef>
              <a:spcAft>
                <a:spcPts val="600"/>
              </a:spcAft>
              <a:buFont typeface="Arial"/>
              <a:buNone/>
              <a:defRPr sz="1800" kern="1200">
                <a:solidFill>
                  <a:schemeClr val="tx1"/>
                </a:solidFill>
                <a:latin typeface="+mn-lt"/>
                <a:ea typeface="+mn-ea"/>
                <a:cs typeface="+mn-cs"/>
              </a:defRPr>
            </a:lvl1pPr>
            <a:lvl2pPr marL="360000" indent="-270000" algn="l" defTabSz="457200" rtl="0" eaLnBrk="1" latinLnBrk="0" hangingPunct="1">
              <a:spcBef>
                <a:spcPts val="600"/>
              </a:spcBef>
              <a:spcAft>
                <a:spcPts val="600"/>
              </a:spcAft>
              <a:buClr>
                <a:schemeClr val="accent2"/>
              </a:buClr>
              <a:buFont typeface="Lucida Grande"/>
              <a:buChar char="+"/>
              <a:defRPr sz="1600" kern="1200">
                <a:solidFill>
                  <a:schemeClr val="tx1"/>
                </a:solidFill>
                <a:latin typeface="+mn-lt"/>
                <a:ea typeface="+mn-ea"/>
                <a:cs typeface="+mn-cs"/>
              </a:defRPr>
            </a:lvl2pPr>
            <a:lvl3pPr marL="540000" indent="-180000" algn="l" defTabSz="457200" rtl="0" eaLnBrk="1" latinLnBrk="0" hangingPunct="1">
              <a:spcBef>
                <a:spcPts val="0"/>
              </a:spcBef>
              <a:spcAft>
                <a:spcPts val="600"/>
              </a:spcAft>
              <a:buClrTx/>
              <a:buFont typeface="Lucida Grande"/>
              <a:buChar char="–"/>
              <a:defRPr sz="1400" kern="1200">
                <a:solidFill>
                  <a:schemeClr val="tx1"/>
                </a:solidFill>
                <a:latin typeface="+mn-lt"/>
                <a:ea typeface="+mn-ea"/>
                <a:cs typeface="+mn-cs"/>
              </a:defRPr>
            </a:lvl3pPr>
            <a:lvl4pPr marL="720000" indent="-180000" algn="l" defTabSz="457200" rtl="0" eaLnBrk="1" latinLnBrk="0" hangingPunct="1">
              <a:spcBef>
                <a:spcPts val="0"/>
              </a:spcBef>
              <a:spcAft>
                <a:spcPts val="600"/>
              </a:spcAft>
              <a:buFont typeface="Arial"/>
              <a:buChar char="–"/>
              <a:defRPr sz="1200" kern="1200" baseline="0">
                <a:solidFill>
                  <a:schemeClr val="tx1"/>
                </a:solidFill>
                <a:latin typeface="+mn-lt"/>
                <a:ea typeface="+mn-ea"/>
                <a:cs typeface="+mn-cs"/>
              </a:defRPr>
            </a:lvl4pPr>
            <a:lvl5pPr marL="900000" indent="-180000" algn="l" defTabSz="457200" rtl="0" eaLnBrk="1" latinLnBrk="0" hangingPunct="1">
              <a:spcBef>
                <a:spcPts val="0"/>
              </a:spcBef>
              <a:buClr>
                <a:schemeClr val="tx2"/>
              </a:buClr>
              <a:buFont typeface="Lucida Grande"/>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1200" dirty="0" smtClean="0"/>
              <a:t>Chinese tourism is already having a major impact</a:t>
            </a:r>
          </a:p>
          <a:p>
            <a:endParaRPr lang="en-AU" sz="1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211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181" y="832752"/>
            <a:ext cx="7806253" cy="430887"/>
          </a:xfrm>
        </p:spPr>
        <p:txBody>
          <a:bodyPr/>
          <a:lstStyle/>
          <a:p>
            <a:r>
              <a:rPr lang="en-AU" dirty="0" smtClean="0"/>
              <a:t>China 2.0: tourism</a:t>
            </a:r>
            <a:endParaRPr lang="en-AU" dirty="0"/>
          </a:p>
        </p:txBody>
      </p:sp>
      <p:sp>
        <p:nvSpPr>
          <p:cNvPr id="4" name="Slide Number Placeholder 3"/>
          <p:cNvSpPr>
            <a:spLocks noGrp="1"/>
          </p:cNvSpPr>
          <p:nvPr>
            <p:ph type="sldNum" sz="quarter" idx="12"/>
          </p:nvPr>
        </p:nvSpPr>
        <p:spPr/>
        <p:txBody>
          <a:bodyPr/>
          <a:lstStyle/>
          <a:p>
            <a:r>
              <a:rPr lang="en-US" smtClean="0"/>
              <a:t>Page </a:t>
            </a:r>
            <a:fld id="{8F466CA2-E438-744E-BBB5-D395AD37D3F9}" type="slidenum">
              <a:rPr lang="en-US" smtClean="0"/>
              <a:pPr/>
              <a:t>6</a:t>
            </a:fld>
            <a:endParaRPr lang="en-US" dirty="0"/>
          </a:p>
        </p:txBody>
      </p:sp>
      <p:sp>
        <p:nvSpPr>
          <p:cNvPr id="6" name="Content Placeholder 2"/>
          <p:cNvSpPr txBox="1">
            <a:spLocks/>
          </p:cNvSpPr>
          <p:nvPr/>
        </p:nvSpPr>
        <p:spPr>
          <a:xfrm>
            <a:off x="458181" y="1468151"/>
            <a:ext cx="7325735" cy="615553"/>
          </a:xfrm>
          <a:prstGeom prst="rect">
            <a:avLst/>
          </a:prstGeom>
        </p:spPr>
        <p:txBody>
          <a:bodyPr/>
          <a:lstStyle>
            <a:lvl1pPr marL="0" indent="0" algn="l" defTabSz="457200" rtl="0" eaLnBrk="1" latinLnBrk="0" hangingPunct="1">
              <a:spcBef>
                <a:spcPts val="600"/>
              </a:spcBef>
              <a:spcAft>
                <a:spcPts val="600"/>
              </a:spcAft>
              <a:buFont typeface="Arial"/>
              <a:buNone/>
              <a:defRPr sz="1800" kern="1200">
                <a:solidFill>
                  <a:schemeClr val="tx1"/>
                </a:solidFill>
                <a:latin typeface="+mn-lt"/>
                <a:ea typeface="+mn-ea"/>
                <a:cs typeface="+mn-cs"/>
              </a:defRPr>
            </a:lvl1pPr>
            <a:lvl2pPr marL="360000" indent="-270000" algn="l" defTabSz="457200" rtl="0" eaLnBrk="1" latinLnBrk="0" hangingPunct="1">
              <a:spcBef>
                <a:spcPts val="600"/>
              </a:spcBef>
              <a:spcAft>
                <a:spcPts val="600"/>
              </a:spcAft>
              <a:buClr>
                <a:schemeClr val="accent2"/>
              </a:buClr>
              <a:buFont typeface="Lucida Grande"/>
              <a:buChar char="+"/>
              <a:defRPr sz="1600" kern="1200">
                <a:solidFill>
                  <a:schemeClr val="tx1"/>
                </a:solidFill>
                <a:latin typeface="+mn-lt"/>
                <a:ea typeface="+mn-ea"/>
                <a:cs typeface="+mn-cs"/>
              </a:defRPr>
            </a:lvl2pPr>
            <a:lvl3pPr marL="540000" indent="-180000" algn="l" defTabSz="457200" rtl="0" eaLnBrk="1" latinLnBrk="0" hangingPunct="1">
              <a:spcBef>
                <a:spcPts val="0"/>
              </a:spcBef>
              <a:spcAft>
                <a:spcPts val="600"/>
              </a:spcAft>
              <a:buClrTx/>
              <a:buFont typeface="Lucida Grande"/>
              <a:buChar char="–"/>
              <a:defRPr sz="1400" kern="1200">
                <a:solidFill>
                  <a:schemeClr val="tx1"/>
                </a:solidFill>
                <a:latin typeface="+mn-lt"/>
                <a:ea typeface="+mn-ea"/>
                <a:cs typeface="+mn-cs"/>
              </a:defRPr>
            </a:lvl3pPr>
            <a:lvl4pPr marL="720000" indent="-180000" algn="l" defTabSz="457200" rtl="0" eaLnBrk="1" latinLnBrk="0" hangingPunct="1">
              <a:spcBef>
                <a:spcPts val="0"/>
              </a:spcBef>
              <a:spcAft>
                <a:spcPts val="600"/>
              </a:spcAft>
              <a:buFont typeface="Arial"/>
              <a:buChar char="–"/>
              <a:defRPr sz="1200" kern="1200" baseline="0">
                <a:solidFill>
                  <a:schemeClr val="tx1"/>
                </a:solidFill>
                <a:latin typeface="+mn-lt"/>
                <a:ea typeface="+mn-ea"/>
                <a:cs typeface="+mn-cs"/>
              </a:defRPr>
            </a:lvl4pPr>
            <a:lvl5pPr marL="900000" indent="-180000" algn="l" defTabSz="457200" rtl="0" eaLnBrk="1" latinLnBrk="0" hangingPunct="1">
              <a:spcBef>
                <a:spcPts val="0"/>
              </a:spcBef>
              <a:buClr>
                <a:schemeClr val="tx2"/>
              </a:buClr>
              <a:buFont typeface="Lucida Grande"/>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1400" dirty="0" smtClean="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
          <a:stretch>
            <a:fillRect/>
          </a:stretch>
        </p:blipFill>
        <p:spPr>
          <a:xfrm>
            <a:off x="363159" y="3229996"/>
            <a:ext cx="5532544" cy="2945349"/>
          </a:xfrm>
          <a:prstGeom prst="rect">
            <a:avLst/>
          </a:prstGeom>
        </p:spPr>
      </p:pic>
      <p:sp>
        <p:nvSpPr>
          <p:cNvPr id="13" name="Content Placeholder 2"/>
          <p:cNvSpPr txBox="1">
            <a:spLocks/>
          </p:cNvSpPr>
          <p:nvPr/>
        </p:nvSpPr>
        <p:spPr>
          <a:xfrm>
            <a:off x="458181" y="1468151"/>
            <a:ext cx="7325735" cy="3652489"/>
          </a:xfrm>
          <a:prstGeom prst="rect">
            <a:avLst/>
          </a:prstGeom>
        </p:spPr>
        <p:txBody>
          <a:bodyPr/>
          <a:lstStyle>
            <a:lvl1pPr marL="0" indent="0" algn="l" defTabSz="457200" rtl="0" eaLnBrk="1" latinLnBrk="0" hangingPunct="1">
              <a:spcBef>
                <a:spcPts val="600"/>
              </a:spcBef>
              <a:spcAft>
                <a:spcPts val="600"/>
              </a:spcAft>
              <a:buFont typeface="Arial"/>
              <a:buNone/>
              <a:defRPr sz="1800" kern="1200">
                <a:solidFill>
                  <a:schemeClr val="tx1"/>
                </a:solidFill>
                <a:latin typeface="+mn-lt"/>
                <a:ea typeface="+mn-ea"/>
                <a:cs typeface="+mn-cs"/>
              </a:defRPr>
            </a:lvl1pPr>
            <a:lvl2pPr marL="360000" indent="-270000" algn="l" defTabSz="457200" rtl="0" eaLnBrk="1" latinLnBrk="0" hangingPunct="1">
              <a:spcBef>
                <a:spcPts val="600"/>
              </a:spcBef>
              <a:spcAft>
                <a:spcPts val="600"/>
              </a:spcAft>
              <a:buClr>
                <a:schemeClr val="accent2"/>
              </a:buClr>
              <a:buFont typeface="Lucida Grande"/>
              <a:buChar char="+"/>
              <a:defRPr sz="1600" kern="1200">
                <a:solidFill>
                  <a:schemeClr val="tx1"/>
                </a:solidFill>
                <a:latin typeface="+mn-lt"/>
                <a:ea typeface="+mn-ea"/>
                <a:cs typeface="+mn-cs"/>
              </a:defRPr>
            </a:lvl2pPr>
            <a:lvl3pPr marL="540000" indent="-180000" algn="l" defTabSz="457200" rtl="0" eaLnBrk="1" latinLnBrk="0" hangingPunct="1">
              <a:spcBef>
                <a:spcPts val="0"/>
              </a:spcBef>
              <a:spcAft>
                <a:spcPts val="600"/>
              </a:spcAft>
              <a:buClrTx/>
              <a:buFont typeface="Lucida Grande"/>
              <a:buChar char="–"/>
              <a:defRPr sz="1400" kern="1200">
                <a:solidFill>
                  <a:schemeClr val="tx1"/>
                </a:solidFill>
                <a:latin typeface="+mn-lt"/>
                <a:ea typeface="+mn-ea"/>
                <a:cs typeface="+mn-cs"/>
              </a:defRPr>
            </a:lvl3pPr>
            <a:lvl4pPr marL="720000" indent="-180000" algn="l" defTabSz="457200" rtl="0" eaLnBrk="1" latinLnBrk="0" hangingPunct="1">
              <a:spcBef>
                <a:spcPts val="0"/>
              </a:spcBef>
              <a:spcAft>
                <a:spcPts val="600"/>
              </a:spcAft>
              <a:buFont typeface="Arial"/>
              <a:buChar char="–"/>
              <a:defRPr sz="1200" kern="1200" baseline="0">
                <a:solidFill>
                  <a:schemeClr val="tx1"/>
                </a:solidFill>
                <a:latin typeface="+mn-lt"/>
                <a:ea typeface="+mn-ea"/>
                <a:cs typeface="+mn-cs"/>
              </a:defRPr>
            </a:lvl4pPr>
            <a:lvl5pPr marL="900000" indent="-180000" algn="l" defTabSz="457200" rtl="0" eaLnBrk="1" latinLnBrk="0" hangingPunct="1">
              <a:spcBef>
                <a:spcPts val="0"/>
              </a:spcBef>
              <a:buClr>
                <a:schemeClr val="tx2"/>
              </a:buClr>
              <a:buFont typeface="Lucida Grande"/>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1200" dirty="0" smtClean="0"/>
              <a:t>But there is much more to come…</a:t>
            </a:r>
          </a:p>
          <a:p>
            <a:r>
              <a:rPr lang="en-AU" sz="1200" dirty="0">
                <a:latin typeface="Arial" panose="020B0604020202020204" pitchFamily="34" charset="0"/>
                <a:cs typeface="Arial" panose="020B0604020202020204" pitchFamily="34" charset="0"/>
              </a:rPr>
              <a:t>Winners include casinos, airlines, airports, accommodation, attractions, flagship retailers, wine and skin products and construction</a:t>
            </a:r>
          </a:p>
          <a:p>
            <a:endParaRPr lang="en-AU" sz="1200" dirty="0" smtClean="0"/>
          </a:p>
          <a:p>
            <a:endParaRPr lang="en-AU" sz="1000" dirty="0" smtClean="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a:stretch>
            <a:fillRect/>
          </a:stretch>
        </p:blipFill>
        <p:spPr>
          <a:xfrm>
            <a:off x="6049084" y="2639969"/>
            <a:ext cx="2528859" cy="3398628"/>
          </a:xfrm>
          <a:prstGeom prst="rect">
            <a:avLst/>
          </a:prstGeom>
        </p:spPr>
      </p:pic>
      <p:sp>
        <p:nvSpPr>
          <p:cNvPr id="15" name="TextBox 14"/>
          <p:cNvSpPr txBox="1"/>
          <p:nvPr/>
        </p:nvSpPr>
        <p:spPr>
          <a:xfrm>
            <a:off x="5895703" y="2639969"/>
            <a:ext cx="2855836" cy="276999"/>
          </a:xfrm>
          <a:prstGeom prst="rect">
            <a:avLst/>
          </a:prstGeom>
          <a:noFill/>
        </p:spPr>
        <p:txBody>
          <a:bodyPr wrap="square" rtlCol="0">
            <a:spAutoFit/>
          </a:bodyPr>
          <a:lstStyle/>
          <a:p>
            <a:r>
              <a:rPr lang="en-AU" sz="1200" dirty="0" smtClean="0"/>
              <a:t>Fun holiday?</a:t>
            </a:r>
            <a:endParaRPr lang="en-AU" sz="1200" dirty="0"/>
          </a:p>
        </p:txBody>
      </p:sp>
    </p:spTree>
    <p:extLst>
      <p:ext uri="{BB962C8B-B14F-4D97-AF65-F5344CB8AC3E}">
        <p14:creationId xmlns:p14="http://schemas.microsoft.com/office/powerpoint/2010/main" val="365086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181" y="916951"/>
            <a:ext cx="8254800" cy="430887"/>
          </a:xfrm>
        </p:spPr>
        <p:txBody>
          <a:bodyPr/>
          <a:lstStyle/>
          <a:p>
            <a:r>
              <a:rPr lang="en-US" dirty="0" smtClean="0"/>
              <a:t>China 2.0: Electric Vehicles</a:t>
            </a:r>
            <a:endParaRPr lang="en-US" dirty="0"/>
          </a:p>
        </p:txBody>
      </p:sp>
      <p:sp>
        <p:nvSpPr>
          <p:cNvPr id="4" name="Footer Placeholder 3"/>
          <p:cNvSpPr>
            <a:spLocks noGrp="1"/>
          </p:cNvSpPr>
          <p:nvPr>
            <p:ph type="ftr" sz="quarter" idx="11"/>
          </p:nvPr>
        </p:nvSpPr>
        <p:spPr>
          <a:xfrm>
            <a:off x="430213" y="6171022"/>
            <a:ext cx="7142066" cy="123111"/>
          </a:xfrm>
        </p:spPr>
        <p:txBody>
          <a:bodyPr/>
          <a:lstStyle/>
          <a:p>
            <a:r>
              <a:rPr lang="en-US" dirty="0"/>
              <a:t>Source: </a:t>
            </a:r>
            <a:r>
              <a:rPr lang="en-US" dirty="0" smtClean="0"/>
              <a:t>UBS</a:t>
            </a:r>
            <a:endParaRPr lang="en-US" dirty="0"/>
          </a:p>
        </p:txBody>
      </p:sp>
      <p:sp>
        <p:nvSpPr>
          <p:cNvPr id="5" name="Slide Number Placeholder 4"/>
          <p:cNvSpPr>
            <a:spLocks noGrp="1"/>
          </p:cNvSpPr>
          <p:nvPr>
            <p:ph type="sldNum" sz="quarter" idx="12"/>
          </p:nvPr>
        </p:nvSpPr>
        <p:spPr/>
        <p:txBody>
          <a:bodyPr/>
          <a:lstStyle/>
          <a:p>
            <a:r>
              <a:rPr lang="en-US" smtClean="0"/>
              <a:t>Page </a:t>
            </a:r>
            <a:fld id="{AF3B36A3-5FA7-F94F-BEFB-3FE63FF60C5F}" type="slidenum">
              <a:rPr lang="en-US" smtClean="0"/>
              <a:pPr/>
              <a:t>7</a:t>
            </a:fld>
            <a:endParaRPr lang="en-US" dirty="0"/>
          </a:p>
        </p:txBody>
      </p:sp>
      <p:sp>
        <p:nvSpPr>
          <p:cNvPr id="7" name="Content Placeholder 2"/>
          <p:cNvSpPr txBox="1">
            <a:spLocks/>
          </p:cNvSpPr>
          <p:nvPr/>
        </p:nvSpPr>
        <p:spPr>
          <a:xfrm>
            <a:off x="458181" y="1468151"/>
            <a:ext cx="7325735" cy="615553"/>
          </a:xfrm>
          <a:prstGeom prst="rect">
            <a:avLst/>
          </a:prstGeom>
        </p:spPr>
        <p:txBody>
          <a:bodyPr/>
          <a:lstStyle>
            <a:lvl1pPr marL="0" indent="0" algn="l" defTabSz="457200" rtl="0" eaLnBrk="1" latinLnBrk="0" hangingPunct="1">
              <a:spcBef>
                <a:spcPts val="600"/>
              </a:spcBef>
              <a:spcAft>
                <a:spcPts val="600"/>
              </a:spcAft>
              <a:buFont typeface="Arial"/>
              <a:buNone/>
              <a:defRPr sz="1800" kern="1200">
                <a:solidFill>
                  <a:schemeClr val="tx1"/>
                </a:solidFill>
                <a:latin typeface="+mn-lt"/>
                <a:ea typeface="+mn-ea"/>
                <a:cs typeface="+mn-cs"/>
              </a:defRPr>
            </a:lvl1pPr>
            <a:lvl2pPr marL="360000" indent="-270000" algn="l" defTabSz="457200" rtl="0" eaLnBrk="1" latinLnBrk="0" hangingPunct="1">
              <a:spcBef>
                <a:spcPts val="600"/>
              </a:spcBef>
              <a:spcAft>
                <a:spcPts val="600"/>
              </a:spcAft>
              <a:buClr>
                <a:schemeClr val="accent2"/>
              </a:buClr>
              <a:buFont typeface="Lucida Grande"/>
              <a:buChar char="+"/>
              <a:defRPr sz="1600" kern="1200">
                <a:solidFill>
                  <a:schemeClr val="tx1"/>
                </a:solidFill>
                <a:latin typeface="+mn-lt"/>
                <a:ea typeface="+mn-ea"/>
                <a:cs typeface="+mn-cs"/>
              </a:defRPr>
            </a:lvl2pPr>
            <a:lvl3pPr marL="540000" indent="-180000" algn="l" defTabSz="457200" rtl="0" eaLnBrk="1" latinLnBrk="0" hangingPunct="1">
              <a:spcBef>
                <a:spcPts val="0"/>
              </a:spcBef>
              <a:spcAft>
                <a:spcPts val="600"/>
              </a:spcAft>
              <a:buClrTx/>
              <a:buFont typeface="Lucida Grande"/>
              <a:buChar char="–"/>
              <a:defRPr sz="1400" kern="1200">
                <a:solidFill>
                  <a:schemeClr val="tx1"/>
                </a:solidFill>
                <a:latin typeface="+mn-lt"/>
                <a:ea typeface="+mn-ea"/>
                <a:cs typeface="+mn-cs"/>
              </a:defRPr>
            </a:lvl3pPr>
            <a:lvl4pPr marL="720000" indent="-180000" algn="l" defTabSz="457200" rtl="0" eaLnBrk="1" latinLnBrk="0" hangingPunct="1">
              <a:spcBef>
                <a:spcPts val="0"/>
              </a:spcBef>
              <a:spcAft>
                <a:spcPts val="600"/>
              </a:spcAft>
              <a:buFont typeface="Arial"/>
              <a:buChar char="–"/>
              <a:defRPr sz="1200" kern="1200" baseline="0">
                <a:solidFill>
                  <a:schemeClr val="tx1"/>
                </a:solidFill>
                <a:latin typeface="+mn-lt"/>
                <a:ea typeface="+mn-ea"/>
                <a:cs typeface="+mn-cs"/>
              </a:defRPr>
            </a:lvl4pPr>
            <a:lvl5pPr marL="900000" indent="-180000" algn="l" defTabSz="457200" rtl="0" eaLnBrk="1" latinLnBrk="0" hangingPunct="1">
              <a:spcBef>
                <a:spcPts val="0"/>
              </a:spcBef>
              <a:buClr>
                <a:schemeClr val="tx2"/>
              </a:buClr>
              <a:buFont typeface="Lucida Grande"/>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1400" dirty="0" smtClean="0">
                <a:latin typeface="Arial" panose="020B0604020202020204" pitchFamily="34" charset="0"/>
                <a:cs typeface="Arial" panose="020B0604020202020204" pitchFamily="34" charset="0"/>
              </a:rPr>
              <a:t>Electric vehicles take up is happening fast.  Sales have been growing at 60% per year.</a:t>
            </a:r>
          </a:p>
          <a:p>
            <a:r>
              <a:rPr lang="en-AU" sz="1400" dirty="0" smtClean="0">
                <a:latin typeface="Arial" panose="020B0604020202020204" pitchFamily="34" charset="0"/>
                <a:cs typeface="Arial" panose="020B0604020202020204" pitchFamily="34" charset="0"/>
              </a:rPr>
              <a:t>There will be 1 million electric vehicle sold in 2016, half of which will be in China.  China targeting 5 million by 2020 – 20% of auto sales.</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932" y="3927170"/>
            <a:ext cx="4249649" cy="2153155"/>
          </a:xfrm>
          <a:prstGeom prst="rect">
            <a:avLst/>
          </a:prstGeom>
        </p:spPr>
      </p:pic>
      <p:sp>
        <p:nvSpPr>
          <p:cNvPr id="12" name="TextBox 11"/>
          <p:cNvSpPr txBox="1"/>
          <p:nvPr/>
        </p:nvSpPr>
        <p:spPr>
          <a:xfrm>
            <a:off x="322993" y="3456593"/>
            <a:ext cx="3798055" cy="338554"/>
          </a:xfrm>
          <a:prstGeom prst="rect">
            <a:avLst/>
          </a:prstGeom>
          <a:noFill/>
        </p:spPr>
        <p:txBody>
          <a:bodyPr wrap="square" rtlCol="0">
            <a:spAutoFit/>
          </a:bodyPr>
          <a:lstStyle/>
          <a:p>
            <a:pPr algn="ctr"/>
            <a:r>
              <a:rPr lang="en-AU" sz="1600" b="1" dirty="0" smtClean="0"/>
              <a:t>Plug in EV sales globally</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632" y="3582785"/>
            <a:ext cx="3330054" cy="2497540"/>
          </a:xfrm>
          <a:prstGeom prst="rect">
            <a:avLst/>
          </a:prstGeom>
        </p:spPr>
      </p:pic>
    </p:spTree>
    <p:extLst>
      <p:ext uri="{BB962C8B-B14F-4D97-AF65-F5344CB8AC3E}">
        <p14:creationId xmlns:p14="http://schemas.microsoft.com/office/powerpoint/2010/main" val="156932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181" y="916951"/>
            <a:ext cx="8254800" cy="430887"/>
          </a:xfrm>
        </p:spPr>
        <p:txBody>
          <a:bodyPr/>
          <a:lstStyle/>
          <a:p>
            <a:r>
              <a:rPr lang="en-US" dirty="0" smtClean="0"/>
              <a:t>Clean tech boom</a:t>
            </a:r>
            <a:endParaRPr lang="en-US" dirty="0"/>
          </a:p>
        </p:txBody>
      </p:sp>
      <p:sp>
        <p:nvSpPr>
          <p:cNvPr id="5" name="Slide Number Placeholder 4"/>
          <p:cNvSpPr>
            <a:spLocks noGrp="1"/>
          </p:cNvSpPr>
          <p:nvPr>
            <p:ph type="sldNum" sz="quarter" idx="12"/>
          </p:nvPr>
        </p:nvSpPr>
        <p:spPr/>
        <p:txBody>
          <a:bodyPr/>
          <a:lstStyle/>
          <a:p>
            <a:r>
              <a:rPr lang="en-US" smtClean="0"/>
              <a:t>Page </a:t>
            </a:r>
            <a:fld id="{AF3B36A3-5FA7-F94F-BEFB-3FE63FF60C5F}" type="slidenum">
              <a:rPr lang="en-US" smtClean="0"/>
              <a:pPr/>
              <a:t>8</a:t>
            </a:fld>
            <a:endParaRPr lang="en-US" dirty="0"/>
          </a:p>
        </p:txBody>
      </p:sp>
      <p:sp>
        <p:nvSpPr>
          <p:cNvPr id="7" name="Content Placeholder 2"/>
          <p:cNvSpPr txBox="1">
            <a:spLocks/>
          </p:cNvSpPr>
          <p:nvPr/>
        </p:nvSpPr>
        <p:spPr>
          <a:xfrm>
            <a:off x="458181" y="1468151"/>
            <a:ext cx="7325735" cy="615553"/>
          </a:xfrm>
          <a:prstGeom prst="rect">
            <a:avLst/>
          </a:prstGeom>
        </p:spPr>
        <p:txBody>
          <a:bodyPr/>
          <a:lstStyle>
            <a:lvl1pPr marL="0" indent="0" algn="l" defTabSz="457200" rtl="0" eaLnBrk="1" latinLnBrk="0" hangingPunct="1">
              <a:spcBef>
                <a:spcPts val="600"/>
              </a:spcBef>
              <a:spcAft>
                <a:spcPts val="600"/>
              </a:spcAft>
              <a:buFont typeface="Arial"/>
              <a:buNone/>
              <a:defRPr sz="1800" kern="1200">
                <a:solidFill>
                  <a:schemeClr val="tx1"/>
                </a:solidFill>
                <a:latin typeface="+mn-lt"/>
                <a:ea typeface="+mn-ea"/>
                <a:cs typeface="+mn-cs"/>
              </a:defRPr>
            </a:lvl1pPr>
            <a:lvl2pPr marL="360000" indent="-270000" algn="l" defTabSz="457200" rtl="0" eaLnBrk="1" latinLnBrk="0" hangingPunct="1">
              <a:spcBef>
                <a:spcPts val="600"/>
              </a:spcBef>
              <a:spcAft>
                <a:spcPts val="600"/>
              </a:spcAft>
              <a:buClr>
                <a:schemeClr val="accent2"/>
              </a:buClr>
              <a:buFont typeface="Lucida Grande"/>
              <a:buChar char="+"/>
              <a:defRPr sz="1600" kern="1200">
                <a:solidFill>
                  <a:schemeClr val="tx1"/>
                </a:solidFill>
                <a:latin typeface="+mn-lt"/>
                <a:ea typeface="+mn-ea"/>
                <a:cs typeface="+mn-cs"/>
              </a:defRPr>
            </a:lvl2pPr>
            <a:lvl3pPr marL="540000" indent="-180000" algn="l" defTabSz="457200" rtl="0" eaLnBrk="1" latinLnBrk="0" hangingPunct="1">
              <a:spcBef>
                <a:spcPts val="0"/>
              </a:spcBef>
              <a:spcAft>
                <a:spcPts val="600"/>
              </a:spcAft>
              <a:buClrTx/>
              <a:buFont typeface="Lucida Grande"/>
              <a:buChar char="–"/>
              <a:defRPr sz="1400" kern="1200">
                <a:solidFill>
                  <a:schemeClr val="tx1"/>
                </a:solidFill>
                <a:latin typeface="+mn-lt"/>
                <a:ea typeface="+mn-ea"/>
                <a:cs typeface="+mn-cs"/>
              </a:defRPr>
            </a:lvl3pPr>
            <a:lvl4pPr marL="720000" indent="-180000" algn="l" defTabSz="457200" rtl="0" eaLnBrk="1" latinLnBrk="0" hangingPunct="1">
              <a:spcBef>
                <a:spcPts val="0"/>
              </a:spcBef>
              <a:spcAft>
                <a:spcPts val="600"/>
              </a:spcAft>
              <a:buFont typeface="Arial"/>
              <a:buChar char="–"/>
              <a:defRPr sz="1200" kern="1200" baseline="0">
                <a:solidFill>
                  <a:schemeClr val="tx1"/>
                </a:solidFill>
                <a:latin typeface="+mn-lt"/>
                <a:ea typeface="+mn-ea"/>
                <a:cs typeface="+mn-cs"/>
              </a:defRPr>
            </a:lvl4pPr>
            <a:lvl5pPr marL="900000" indent="-180000" algn="l" defTabSz="457200" rtl="0" eaLnBrk="1" latinLnBrk="0" hangingPunct="1">
              <a:spcBef>
                <a:spcPts val="0"/>
              </a:spcBef>
              <a:buClr>
                <a:schemeClr val="tx2"/>
              </a:buClr>
              <a:buFont typeface="Lucida Grande"/>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1600" dirty="0" smtClean="0">
                <a:latin typeface="Arial" panose="020B0604020202020204" pitchFamily="34" charset="0"/>
                <a:cs typeface="Arial" panose="020B0604020202020204" pitchFamily="34" charset="0"/>
              </a:rPr>
              <a:t>Rapid and complimentary advances in battery, solar and electric vehicle technology are combining to create one of the most significant transformations in economic history.</a:t>
            </a:r>
          </a:p>
          <a:p>
            <a:r>
              <a:rPr lang="en-AU" sz="1600" dirty="0" smtClean="0">
                <a:latin typeface="Arial" panose="020B0604020202020204" pitchFamily="34" charset="0"/>
                <a:cs typeface="Arial" panose="020B0604020202020204" pitchFamily="34" charset="0"/>
              </a:rPr>
              <a:t>This could all happen much faster than you think:</a:t>
            </a:r>
          </a:p>
          <a:p>
            <a:pPr lvl="1">
              <a:spcAft>
                <a:spcPts val="0"/>
              </a:spcAft>
            </a:pPr>
            <a:r>
              <a:rPr lang="en-AU" sz="1400" dirty="0" smtClean="0">
                <a:latin typeface="Arial" panose="020B0604020202020204" pitchFamily="34" charset="0"/>
                <a:cs typeface="Arial" panose="020B0604020202020204" pitchFamily="34" charset="0"/>
              </a:rPr>
              <a:t>No more petrol vehicles</a:t>
            </a:r>
          </a:p>
          <a:p>
            <a:pPr lvl="1">
              <a:spcAft>
                <a:spcPts val="0"/>
              </a:spcAft>
            </a:pPr>
            <a:r>
              <a:rPr lang="en-AU" sz="1400" dirty="0" smtClean="0">
                <a:latin typeface="Arial" panose="020B0604020202020204" pitchFamily="34" charset="0"/>
                <a:cs typeface="Arial" panose="020B0604020202020204" pitchFamily="34" charset="0"/>
              </a:rPr>
              <a:t>Most energy from solar</a:t>
            </a:r>
          </a:p>
          <a:p>
            <a:pPr lvl="1">
              <a:spcAft>
                <a:spcPts val="0"/>
              </a:spcAft>
            </a:pPr>
            <a:r>
              <a:rPr lang="en-AU" sz="1400" dirty="0" smtClean="0">
                <a:latin typeface="Arial" panose="020B0604020202020204" pitchFamily="34" charset="0"/>
                <a:cs typeface="Arial" panose="020B0604020202020204" pitchFamily="34" charset="0"/>
              </a:rPr>
              <a:t>Most households off the electrical grid</a:t>
            </a:r>
          </a:p>
          <a:p>
            <a:pPr>
              <a:spcAft>
                <a:spcPts val="0"/>
              </a:spcAft>
            </a:pPr>
            <a:r>
              <a:rPr lang="en-AU" sz="1600" dirty="0" smtClean="0">
                <a:latin typeface="Arial" panose="020B0604020202020204" pitchFamily="34" charset="0"/>
                <a:cs typeface="Arial" panose="020B0604020202020204" pitchFamily="34" charset="0"/>
              </a:rPr>
              <a:t>There will be major winners and losers from this</a:t>
            </a:r>
          </a:p>
        </p:txBody>
      </p:sp>
      <p:pic>
        <p:nvPicPr>
          <p:cNvPr id="6" name="Picture 5"/>
          <p:cNvPicPr>
            <a:picLocks noChangeAspect="1"/>
          </p:cNvPicPr>
          <p:nvPr/>
        </p:nvPicPr>
        <p:blipFill>
          <a:blip r:embed="rId2"/>
          <a:stretch>
            <a:fillRect/>
          </a:stretch>
        </p:blipFill>
        <p:spPr>
          <a:xfrm>
            <a:off x="207324" y="4145625"/>
            <a:ext cx="2112562" cy="1184022"/>
          </a:xfrm>
          <a:prstGeom prst="rect">
            <a:avLst/>
          </a:prstGeom>
        </p:spPr>
      </p:pic>
      <p:pic>
        <p:nvPicPr>
          <p:cNvPr id="9" name="Picture 8"/>
          <p:cNvPicPr>
            <a:picLocks noChangeAspect="1"/>
          </p:cNvPicPr>
          <p:nvPr/>
        </p:nvPicPr>
        <p:blipFill>
          <a:blip r:embed="rId3"/>
          <a:stretch>
            <a:fillRect/>
          </a:stretch>
        </p:blipFill>
        <p:spPr>
          <a:xfrm>
            <a:off x="2673531" y="4082838"/>
            <a:ext cx="2146335" cy="135231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3511" y="4084665"/>
            <a:ext cx="1352318" cy="1352318"/>
          </a:xfrm>
          <a:prstGeom prst="rect">
            <a:avLst/>
          </a:prstGeom>
        </p:spPr>
      </p:pic>
      <p:sp>
        <p:nvSpPr>
          <p:cNvPr id="12" name="Rectangle 11"/>
          <p:cNvSpPr/>
          <p:nvPr/>
        </p:nvSpPr>
        <p:spPr>
          <a:xfrm>
            <a:off x="2202397" y="4294167"/>
            <a:ext cx="588623" cy="923330"/>
          </a:xfrm>
          <a:prstGeom prst="rect">
            <a:avLst/>
          </a:prstGeom>
          <a:noFill/>
        </p:spPr>
        <p:txBody>
          <a:bodyPr wrap="squar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3" name="Rectangle 12"/>
          <p:cNvSpPr/>
          <p:nvPr/>
        </p:nvSpPr>
        <p:spPr>
          <a:xfrm>
            <a:off x="4702377" y="4275971"/>
            <a:ext cx="588623" cy="923330"/>
          </a:xfrm>
          <a:prstGeom prst="rect">
            <a:avLst/>
          </a:prstGeom>
          <a:noFill/>
        </p:spPr>
        <p:txBody>
          <a:bodyPr wrap="squar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4" name="Rectangle 13"/>
          <p:cNvSpPr/>
          <p:nvPr/>
        </p:nvSpPr>
        <p:spPr>
          <a:xfrm>
            <a:off x="6436911" y="4263971"/>
            <a:ext cx="588623" cy="923330"/>
          </a:xfrm>
          <a:prstGeom prst="rect">
            <a:avLst/>
          </a:prstGeom>
          <a:noFill/>
        </p:spPr>
        <p:txBody>
          <a:bodyPr wrap="squar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5" name="Rectangle 14"/>
          <p:cNvSpPr/>
          <p:nvPr/>
        </p:nvSpPr>
        <p:spPr>
          <a:xfrm>
            <a:off x="6997257" y="4279322"/>
            <a:ext cx="2146743" cy="923330"/>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Boom</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60397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181" y="916951"/>
            <a:ext cx="8254800" cy="430887"/>
          </a:xfrm>
        </p:spPr>
        <p:txBody>
          <a:bodyPr/>
          <a:lstStyle/>
          <a:p>
            <a:r>
              <a:rPr lang="en-US" dirty="0" smtClean="0"/>
              <a:t>Tech take up is always under-estimated</a:t>
            </a:r>
            <a:endParaRPr lang="en-US" dirty="0"/>
          </a:p>
        </p:txBody>
      </p:sp>
      <p:sp>
        <p:nvSpPr>
          <p:cNvPr id="4" name="Footer Placeholder 3"/>
          <p:cNvSpPr>
            <a:spLocks noGrp="1"/>
          </p:cNvSpPr>
          <p:nvPr>
            <p:ph type="ftr" sz="quarter" idx="11"/>
          </p:nvPr>
        </p:nvSpPr>
        <p:spPr>
          <a:xfrm>
            <a:off x="430213" y="6171022"/>
            <a:ext cx="7142066" cy="123111"/>
          </a:xfrm>
        </p:spPr>
        <p:txBody>
          <a:bodyPr/>
          <a:lstStyle/>
          <a:p>
            <a:r>
              <a:rPr lang="en-US" dirty="0"/>
              <a:t>Source: </a:t>
            </a:r>
            <a:r>
              <a:rPr lang="en-US" dirty="0" smtClean="0"/>
              <a:t>CLSA, Tony </a:t>
            </a:r>
            <a:r>
              <a:rPr lang="en-US" dirty="0" err="1" smtClean="0"/>
              <a:t>Seba</a:t>
            </a:r>
            <a:endParaRPr lang="en-US" dirty="0"/>
          </a:p>
        </p:txBody>
      </p:sp>
      <p:sp>
        <p:nvSpPr>
          <p:cNvPr id="5" name="Slide Number Placeholder 4"/>
          <p:cNvSpPr>
            <a:spLocks noGrp="1"/>
          </p:cNvSpPr>
          <p:nvPr>
            <p:ph type="sldNum" sz="quarter" idx="12"/>
          </p:nvPr>
        </p:nvSpPr>
        <p:spPr/>
        <p:txBody>
          <a:bodyPr/>
          <a:lstStyle/>
          <a:p>
            <a:r>
              <a:rPr lang="en-US" smtClean="0"/>
              <a:t>Page </a:t>
            </a:r>
            <a:fld id="{AF3B36A3-5FA7-F94F-BEFB-3FE63FF60C5F}" type="slidenum">
              <a:rPr lang="en-US" smtClean="0"/>
              <a:pPr/>
              <a:t>9</a:t>
            </a:fld>
            <a:endParaRPr lang="en-US" dirty="0"/>
          </a:p>
        </p:txBody>
      </p:sp>
      <p:sp>
        <p:nvSpPr>
          <p:cNvPr id="7" name="Content Placeholder 2"/>
          <p:cNvSpPr txBox="1">
            <a:spLocks/>
          </p:cNvSpPr>
          <p:nvPr/>
        </p:nvSpPr>
        <p:spPr>
          <a:xfrm>
            <a:off x="458181" y="1468151"/>
            <a:ext cx="7325735" cy="1684352"/>
          </a:xfrm>
          <a:prstGeom prst="rect">
            <a:avLst/>
          </a:prstGeom>
        </p:spPr>
        <p:txBody>
          <a:bodyPr/>
          <a:lstStyle>
            <a:lvl1pPr marL="0" indent="0" algn="l" defTabSz="457200" rtl="0" eaLnBrk="1" latinLnBrk="0" hangingPunct="1">
              <a:spcBef>
                <a:spcPts val="600"/>
              </a:spcBef>
              <a:spcAft>
                <a:spcPts val="600"/>
              </a:spcAft>
              <a:buFont typeface="Arial"/>
              <a:buNone/>
              <a:defRPr sz="1800" kern="1200">
                <a:solidFill>
                  <a:schemeClr val="tx1"/>
                </a:solidFill>
                <a:latin typeface="+mn-lt"/>
                <a:ea typeface="+mn-ea"/>
                <a:cs typeface="+mn-cs"/>
              </a:defRPr>
            </a:lvl1pPr>
            <a:lvl2pPr marL="360000" indent="-270000" algn="l" defTabSz="457200" rtl="0" eaLnBrk="1" latinLnBrk="0" hangingPunct="1">
              <a:spcBef>
                <a:spcPts val="600"/>
              </a:spcBef>
              <a:spcAft>
                <a:spcPts val="600"/>
              </a:spcAft>
              <a:buClr>
                <a:schemeClr val="accent2"/>
              </a:buClr>
              <a:buFont typeface="Lucida Grande"/>
              <a:buChar char="+"/>
              <a:defRPr sz="1600" kern="1200">
                <a:solidFill>
                  <a:schemeClr val="tx1"/>
                </a:solidFill>
                <a:latin typeface="+mn-lt"/>
                <a:ea typeface="+mn-ea"/>
                <a:cs typeface="+mn-cs"/>
              </a:defRPr>
            </a:lvl2pPr>
            <a:lvl3pPr marL="540000" indent="-180000" algn="l" defTabSz="457200" rtl="0" eaLnBrk="1" latinLnBrk="0" hangingPunct="1">
              <a:spcBef>
                <a:spcPts val="0"/>
              </a:spcBef>
              <a:spcAft>
                <a:spcPts val="600"/>
              </a:spcAft>
              <a:buClrTx/>
              <a:buFont typeface="Lucida Grande"/>
              <a:buChar char="–"/>
              <a:defRPr sz="1400" kern="1200">
                <a:solidFill>
                  <a:schemeClr val="tx1"/>
                </a:solidFill>
                <a:latin typeface="+mn-lt"/>
                <a:ea typeface="+mn-ea"/>
                <a:cs typeface="+mn-cs"/>
              </a:defRPr>
            </a:lvl3pPr>
            <a:lvl4pPr marL="720000" indent="-180000" algn="l" defTabSz="457200" rtl="0" eaLnBrk="1" latinLnBrk="0" hangingPunct="1">
              <a:spcBef>
                <a:spcPts val="0"/>
              </a:spcBef>
              <a:spcAft>
                <a:spcPts val="600"/>
              </a:spcAft>
              <a:buFont typeface="Arial"/>
              <a:buChar char="–"/>
              <a:defRPr sz="1200" kern="1200" baseline="0">
                <a:solidFill>
                  <a:schemeClr val="tx1"/>
                </a:solidFill>
                <a:latin typeface="+mn-lt"/>
                <a:ea typeface="+mn-ea"/>
                <a:cs typeface="+mn-cs"/>
              </a:defRPr>
            </a:lvl4pPr>
            <a:lvl5pPr marL="900000" indent="-180000" algn="l" defTabSz="457200" rtl="0" eaLnBrk="1" latinLnBrk="0" hangingPunct="1">
              <a:spcBef>
                <a:spcPts val="0"/>
              </a:spcBef>
              <a:buClr>
                <a:schemeClr val="tx2"/>
              </a:buClr>
              <a:buFont typeface="Lucida Grande"/>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1600" b="1" dirty="0"/>
              <a:t>In </a:t>
            </a:r>
            <a:r>
              <a:rPr lang="en-AU" sz="1600" b="1" dirty="0" smtClean="0"/>
              <a:t>1985, </a:t>
            </a:r>
            <a:r>
              <a:rPr lang="en-AU" sz="1600" b="1" dirty="0"/>
              <a:t>AT&amp;T </a:t>
            </a:r>
            <a:r>
              <a:rPr lang="en-AU" sz="1600" b="1" dirty="0" smtClean="0"/>
              <a:t>forecast for cell-phone </a:t>
            </a:r>
            <a:r>
              <a:rPr lang="en-AU" sz="1600" b="1" dirty="0"/>
              <a:t>adoption by the year </a:t>
            </a:r>
            <a:r>
              <a:rPr lang="en-AU" sz="1600" b="1" dirty="0" smtClean="0"/>
              <a:t>2000: </a:t>
            </a:r>
          </a:p>
          <a:p>
            <a:pPr marL="285750" indent="-285750">
              <a:buFont typeface="Arial" panose="020B0604020202020204" pitchFamily="34" charset="0"/>
              <a:buChar char="•"/>
            </a:pPr>
            <a:r>
              <a:rPr lang="en-AU" sz="1600" b="1" dirty="0" smtClean="0"/>
              <a:t>900,000 subscribers</a:t>
            </a:r>
            <a:r>
              <a:rPr lang="en-AU" sz="1600" dirty="0" smtClean="0"/>
              <a:t> </a:t>
            </a:r>
          </a:p>
        </p:txBody>
      </p:sp>
      <p:pic>
        <p:nvPicPr>
          <p:cNvPr id="6" name="Picture 5"/>
          <p:cNvPicPr>
            <a:picLocks noChangeAspect="1"/>
          </p:cNvPicPr>
          <p:nvPr/>
        </p:nvPicPr>
        <p:blipFill>
          <a:blip r:embed="rId2"/>
          <a:stretch>
            <a:fillRect/>
          </a:stretch>
        </p:blipFill>
        <p:spPr>
          <a:xfrm>
            <a:off x="528298" y="3526972"/>
            <a:ext cx="3369830" cy="2270352"/>
          </a:xfrm>
          <a:prstGeom prst="rect">
            <a:avLst/>
          </a:prstGeom>
        </p:spPr>
      </p:pic>
    </p:spTree>
    <p:extLst>
      <p:ext uri="{BB962C8B-B14F-4D97-AF65-F5344CB8AC3E}">
        <p14:creationId xmlns:p14="http://schemas.microsoft.com/office/powerpoint/2010/main" val="347662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TIS 4-3 PPT template">
  <a:themeElements>
    <a:clrScheme name="Custom 1">
      <a:dk1>
        <a:srgbClr val="000000"/>
      </a:dk1>
      <a:lt1>
        <a:sysClr val="window" lastClr="FFFFFF"/>
      </a:lt1>
      <a:dk2>
        <a:srgbClr val="6F6F6F"/>
      </a:dk2>
      <a:lt2>
        <a:srgbClr val="646464"/>
      </a:lt2>
      <a:accent1>
        <a:srgbClr val="41748D"/>
      </a:accent1>
      <a:accent2>
        <a:srgbClr val="00AFD7"/>
      </a:accent2>
      <a:accent3>
        <a:srgbClr val="ACDEE6"/>
      </a:accent3>
      <a:accent4>
        <a:srgbClr val="EFDBB2"/>
      </a:accent4>
      <a:accent5>
        <a:srgbClr val="E9CDD0"/>
      </a:accent5>
      <a:accent6>
        <a:srgbClr val="612C51"/>
      </a:accent6>
      <a:hlink>
        <a:srgbClr val="3E3E3E"/>
      </a:hlink>
      <a:folHlink>
        <a:srgbClr val="3E3E3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5238</TotalTime>
  <Words>921</Words>
  <Application>Microsoft Office PowerPoint</Application>
  <PresentationFormat>On-screen Show (4:3)</PresentationFormat>
  <Paragraphs>122</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Georgia</vt:lpstr>
      <vt:lpstr>Lucida Grande</vt:lpstr>
      <vt:lpstr>Wingdings</vt:lpstr>
      <vt:lpstr>BTIS 4-3 PPT template</vt:lpstr>
      <vt:lpstr>China 2.0</vt:lpstr>
      <vt:lpstr>China bouncing</vt:lpstr>
      <vt:lpstr>China 2.0 e-commerce</vt:lpstr>
      <vt:lpstr>China 2.0: fintech disruption</vt:lpstr>
      <vt:lpstr>China 2.0: tourism</vt:lpstr>
      <vt:lpstr>China 2.0: tourism</vt:lpstr>
      <vt:lpstr>China 2.0: Electric Vehicles</vt:lpstr>
      <vt:lpstr>Clean tech boom</vt:lpstr>
      <vt:lpstr>Tech take up is always under-estimated</vt:lpstr>
      <vt:lpstr>Tech take up is always under-estimated</vt:lpstr>
      <vt:lpstr>Best selling luxury car model in America in 2015</vt:lpstr>
      <vt:lpstr>EVs are better cars</vt:lpstr>
      <vt:lpstr>Battery costs are collapsing with scale</vt:lpstr>
      <vt:lpstr>Cost of electric vehicle</vt:lpstr>
      <vt:lpstr>Tesla Gigafactory Construction</vt:lpstr>
      <vt:lpstr>Tesla Powerwall &amp; Powerpack</vt:lpstr>
      <vt:lpstr>Batteries make solar viable</vt:lpstr>
      <vt:lpstr>Hydro is inefficient storage</vt:lpstr>
      <vt:lpstr>Grid defection in Australia</vt:lpstr>
      <vt:lpstr>Solar is here</vt:lpstr>
      <vt:lpstr>Implications are significant</vt:lpstr>
      <vt:lpstr>Lithium boom – Orocobre (ORE AU)</vt:lpstr>
      <vt:lpstr>Lithium price</vt:lpstr>
      <vt:lpstr>Graphite boom – Syrah Resources (SYR AU)</vt:lpstr>
      <vt:lpstr>Redflow already producing (RFX AU)</vt:lpstr>
      <vt:lpstr>Smart meter boom – Netcomm (NTC AU)</vt:lpstr>
      <vt:lpstr>PowerPoint Presentation</vt:lpstr>
    </vt:vector>
  </TitlesOfParts>
  <Company>BT Financial Group</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 Index Portfolios</dc:title>
  <dc:creator>Sara Allen</dc:creator>
  <cp:lastModifiedBy>Rocks, Tim</cp:lastModifiedBy>
  <cp:revision>124</cp:revision>
  <cp:lastPrinted>2016-04-13T22:14:26Z</cp:lastPrinted>
  <dcterms:created xsi:type="dcterms:W3CDTF">2016-02-26T04:31:11Z</dcterms:created>
  <dcterms:modified xsi:type="dcterms:W3CDTF">2016-06-02T00:19:34Z</dcterms:modified>
</cp:coreProperties>
</file>