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5" r:id="rId1"/>
  </p:sldMasterIdLst>
  <p:notesMasterIdLst>
    <p:notesMasterId r:id="rId38"/>
  </p:notesMasterIdLst>
  <p:handoutMasterIdLst>
    <p:handoutMasterId r:id="rId39"/>
  </p:handoutMasterIdLst>
  <p:sldIdLst>
    <p:sldId id="753" r:id="rId2"/>
    <p:sldId id="1390" r:id="rId3"/>
    <p:sldId id="1282" r:id="rId4"/>
    <p:sldId id="1283" r:id="rId5"/>
    <p:sldId id="1416" r:id="rId6"/>
    <p:sldId id="1245" r:id="rId7"/>
    <p:sldId id="1452" r:id="rId8"/>
    <p:sldId id="1392" r:id="rId9"/>
    <p:sldId id="1421" r:id="rId10"/>
    <p:sldId id="1430" r:id="rId11"/>
    <p:sldId id="1431" r:id="rId12"/>
    <p:sldId id="1462" r:id="rId13"/>
    <p:sldId id="1454" r:id="rId14"/>
    <p:sldId id="1463" r:id="rId15"/>
    <p:sldId id="1438" r:id="rId16"/>
    <p:sldId id="1412" r:id="rId17"/>
    <p:sldId id="1413" r:id="rId18"/>
    <p:sldId id="1414" r:id="rId19"/>
    <p:sldId id="1415" r:id="rId20"/>
    <p:sldId id="1401" r:id="rId21"/>
    <p:sldId id="1461" r:id="rId22"/>
    <p:sldId id="1460" r:id="rId23"/>
    <p:sldId id="1403" r:id="rId24"/>
    <p:sldId id="1404" r:id="rId25"/>
    <p:sldId id="1405" r:id="rId26"/>
    <p:sldId id="1406" r:id="rId27"/>
    <p:sldId id="1407" r:id="rId28"/>
    <p:sldId id="1420" r:id="rId29"/>
    <p:sldId id="1408" r:id="rId30"/>
    <p:sldId id="1409" r:id="rId31"/>
    <p:sldId id="1369" r:id="rId32"/>
    <p:sldId id="1370" r:id="rId33"/>
    <p:sldId id="1371" r:id="rId34"/>
    <p:sldId id="1266" r:id="rId35"/>
    <p:sldId id="1458" r:id="rId36"/>
    <p:sldId id="658" r:id="rId37"/>
  </p:sldIdLst>
  <p:sldSz cx="9144000" cy="6858000" type="screen4x3"/>
  <p:notesSz cx="6865938" cy="9998075"/>
  <p:custDataLst>
    <p:tags r:id="rId40"/>
  </p:custDataLst>
  <p:defaultTextStyle>
    <a:defPPr>
      <a:defRPr lang="en-US"/>
    </a:defPPr>
    <a:lvl1pPr algn="l" rtl="0" fontAlgn="base">
      <a:spcBef>
        <a:spcPct val="0"/>
      </a:spcBef>
      <a:spcAft>
        <a:spcPct val="0"/>
      </a:spcAft>
      <a:defRPr sz="1600" kern="1200">
        <a:solidFill>
          <a:schemeClr val="tx1"/>
        </a:solidFill>
        <a:latin typeface="Arial" pitchFamily="34" charset="0"/>
        <a:ea typeface="+mn-ea"/>
        <a:cs typeface="+mn-cs"/>
      </a:defRPr>
    </a:lvl1pPr>
    <a:lvl2pPr marL="457200" algn="l" rtl="0" fontAlgn="base">
      <a:spcBef>
        <a:spcPct val="0"/>
      </a:spcBef>
      <a:spcAft>
        <a:spcPct val="0"/>
      </a:spcAft>
      <a:defRPr sz="1600" kern="1200">
        <a:solidFill>
          <a:schemeClr val="tx1"/>
        </a:solidFill>
        <a:latin typeface="Arial" pitchFamily="34" charset="0"/>
        <a:ea typeface="+mn-ea"/>
        <a:cs typeface="+mn-cs"/>
      </a:defRPr>
    </a:lvl2pPr>
    <a:lvl3pPr marL="914400" algn="l" rtl="0" fontAlgn="base">
      <a:spcBef>
        <a:spcPct val="0"/>
      </a:spcBef>
      <a:spcAft>
        <a:spcPct val="0"/>
      </a:spcAft>
      <a:defRPr sz="1600" kern="1200">
        <a:solidFill>
          <a:schemeClr val="tx1"/>
        </a:solidFill>
        <a:latin typeface="Arial" pitchFamily="34" charset="0"/>
        <a:ea typeface="+mn-ea"/>
        <a:cs typeface="+mn-cs"/>
      </a:defRPr>
    </a:lvl3pPr>
    <a:lvl4pPr marL="1371600" algn="l" rtl="0" fontAlgn="base">
      <a:spcBef>
        <a:spcPct val="0"/>
      </a:spcBef>
      <a:spcAft>
        <a:spcPct val="0"/>
      </a:spcAft>
      <a:defRPr sz="1600" kern="1200">
        <a:solidFill>
          <a:schemeClr val="tx1"/>
        </a:solidFill>
        <a:latin typeface="Arial" pitchFamily="34" charset="0"/>
        <a:ea typeface="+mn-ea"/>
        <a:cs typeface="+mn-cs"/>
      </a:defRPr>
    </a:lvl4pPr>
    <a:lvl5pPr marL="1828800" algn="l" rtl="0" fontAlgn="base">
      <a:spcBef>
        <a:spcPct val="0"/>
      </a:spcBef>
      <a:spcAft>
        <a:spcPct val="0"/>
      </a:spcAft>
      <a:defRPr sz="1600" kern="1200">
        <a:solidFill>
          <a:schemeClr val="tx1"/>
        </a:solidFill>
        <a:latin typeface="Arial" pitchFamily="34" charset="0"/>
        <a:ea typeface="+mn-ea"/>
        <a:cs typeface="+mn-cs"/>
      </a:defRPr>
    </a:lvl5pPr>
    <a:lvl6pPr marL="2286000" algn="l" defTabSz="914400" rtl="0" eaLnBrk="1" latinLnBrk="0" hangingPunct="1">
      <a:defRPr sz="1600" kern="1200">
        <a:solidFill>
          <a:schemeClr val="tx1"/>
        </a:solidFill>
        <a:latin typeface="Arial" pitchFamily="34" charset="0"/>
        <a:ea typeface="+mn-ea"/>
        <a:cs typeface="+mn-cs"/>
      </a:defRPr>
    </a:lvl6pPr>
    <a:lvl7pPr marL="2743200" algn="l" defTabSz="914400" rtl="0" eaLnBrk="1" latinLnBrk="0" hangingPunct="1">
      <a:defRPr sz="1600" kern="1200">
        <a:solidFill>
          <a:schemeClr val="tx1"/>
        </a:solidFill>
        <a:latin typeface="Arial" pitchFamily="34" charset="0"/>
        <a:ea typeface="+mn-ea"/>
        <a:cs typeface="+mn-cs"/>
      </a:defRPr>
    </a:lvl7pPr>
    <a:lvl8pPr marL="3200400" algn="l" defTabSz="914400" rtl="0" eaLnBrk="1" latinLnBrk="0" hangingPunct="1">
      <a:defRPr sz="1600" kern="1200">
        <a:solidFill>
          <a:schemeClr val="tx1"/>
        </a:solidFill>
        <a:latin typeface="Arial" pitchFamily="34" charset="0"/>
        <a:ea typeface="+mn-ea"/>
        <a:cs typeface="+mn-cs"/>
      </a:defRPr>
    </a:lvl8pPr>
    <a:lvl9pPr marL="3657600" algn="l" defTabSz="914400" rtl="0" eaLnBrk="1" latinLnBrk="0" hangingPunct="1">
      <a:defRPr sz="16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4319" userDrawn="1">
          <p15:clr>
            <a:srgbClr val="A4A3A4"/>
          </p15:clr>
        </p15:guide>
        <p15:guide id="2" orient="horz" pos="1222" userDrawn="1">
          <p15:clr>
            <a:srgbClr val="A4A3A4"/>
          </p15:clr>
        </p15:guide>
        <p15:guide id="3" orient="horz" pos="4" userDrawn="1">
          <p15:clr>
            <a:srgbClr val="A4A3A4"/>
          </p15:clr>
        </p15:guide>
        <p15:guide id="4" pos="5516" userDrawn="1">
          <p15:clr>
            <a:srgbClr val="A4A3A4"/>
          </p15:clr>
        </p15:guide>
        <p15:guide id="5" pos="294" userDrawn="1">
          <p15:clr>
            <a:srgbClr val="A4A3A4"/>
          </p15:clr>
        </p15:guide>
        <p15:guide id="6" pos="2880" userDrawn="1">
          <p15:clr>
            <a:srgbClr val="A4A3A4"/>
          </p15:clr>
        </p15:guide>
        <p15:guide id="7" pos="5669" userDrawn="1">
          <p15:clr>
            <a:srgbClr val="A4A3A4"/>
          </p15:clr>
        </p15:guide>
        <p15:guide id="8" pos="156" userDrawn="1">
          <p15:clr>
            <a:srgbClr val="A4A3A4"/>
          </p15:clr>
        </p15:guide>
      </p15:sldGuideLst>
    </p:ext>
    <p:ext uri="{2D200454-40CA-4A62-9FC3-DE9A4176ACB9}">
      <p15:notesGuideLst xmlns:p15="http://schemas.microsoft.com/office/powerpoint/2012/main">
        <p15:guide id="1" orient="horz" pos="3148" userDrawn="1">
          <p15:clr>
            <a:srgbClr val="A4A3A4"/>
          </p15:clr>
        </p15:guide>
        <p15:guide id="2" pos="216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292929"/>
    <a:srgbClr val="1C1C1C"/>
    <a:srgbClr val="111111"/>
    <a:srgbClr val="080808"/>
    <a:srgbClr val="000000"/>
    <a:srgbClr val="6BA539"/>
    <a:srgbClr val="E56A54"/>
    <a:srgbClr val="8246AF"/>
    <a:srgbClr val="F1BE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4023" autoAdjust="0"/>
    <p:restoredTop sz="94410" autoAdjust="0"/>
  </p:normalViewPr>
  <p:slideViewPr>
    <p:cSldViewPr snapToGrid="0" showGuides="1">
      <p:cViewPr varScale="1">
        <p:scale>
          <a:sx n="66" d="100"/>
          <a:sy n="66" d="100"/>
        </p:scale>
        <p:origin x="1644" y="52"/>
      </p:cViewPr>
      <p:guideLst>
        <p:guide orient="horz" pos="4319"/>
        <p:guide orient="horz" pos="1222"/>
        <p:guide orient="horz" pos="4"/>
        <p:guide pos="5516"/>
        <p:guide pos="294"/>
        <p:guide pos="2880"/>
        <p:guide pos="5669"/>
        <p:guide pos="156"/>
      </p:guideLst>
    </p:cSldViewPr>
  </p:slideViewPr>
  <p:outlineViewPr>
    <p:cViewPr>
      <p:scale>
        <a:sx n="33" d="100"/>
        <a:sy n="33" d="100"/>
      </p:scale>
      <p:origin x="252" y="28518"/>
    </p:cViewPr>
  </p:outlineViewPr>
  <p:notesTextViewPr>
    <p:cViewPr>
      <p:scale>
        <a:sx n="100" d="100"/>
        <a:sy n="100" d="100"/>
      </p:scale>
      <p:origin x="0" y="0"/>
    </p:cViewPr>
  </p:notesTextViewPr>
  <p:sorterViewPr>
    <p:cViewPr varScale="1">
      <p:scale>
        <a:sx n="1" d="1"/>
        <a:sy n="1" d="1"/>
      </p:scale>
      <p:origin x="0" y="-88"/>
    </p:cViewPr>
  </p:sorterViewPr>
  <p:notesViewPr>
    <p:cSldViewPr snapToGrid="0" showGuides="1">
      <p:cViewPr varScale="1">
        <p:scale>
          <a:sx n="55" d="100"/>
          <a:sy n="55" d="100"/>
        </p:scale>
        <p:origin x="-2484" y="-90"/>
      </p:cViewPr>
      <p:guideLst>
        <p:guide orient="horz" pos="3148"/>
        <p:guide pos="216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381575754258761E-2"/>
          <c:y val="4.6354510948369398E-2"/>
          <c:w val="0.92637443267042974"/>
          <c:h val="0.80146950839356224"/>
        </c:manualLayout>
      </c:layout>
      <c:lineChart>
        <c:grouping val="standard"/>
        <c:varyColors val="0"/>
        <c:ser>
          <c:idx val="0"/>
          <c:order val="0"/>
          <c:tx>
            <c:v>Official cash rate (inverted, lhs)</c:v>
          </c:tx>
          <c:spPr>
            <a:ln w="25400">
              <a:solidFill>
                <a:schemeClr val="tx1"/>
              </a:solidFill>
              <a:prstDash val="solid"/>
            </a:ln>
          </c:spPr>
          <c:marker>
            <c:symbol val="none"/>
          </c:marker>
          <c:cat>
            <c:numRef>
              <c:f>'Interest Rates and PE Ratios'!$A$5:$A$304</c:f>
              <c:numCache>
                <c:formatCode>mmm\-yy</c:formatCode>
                <c:ptCount val="300"/>
                <c:pt idx="0">
                  <c:v>33634</c:v>
                </c:pt>
                <c:pt idx="1">
                  <c:v>33663</c:v>
                </c:pt>
                <c:pt idx="2">
                  <c:v>33694</c:v>
                </c:pt>
                <c:pt idx="3">
                  <c:v>33724</c:v>
                </c:pt>
                <c:pt idx="4">
                  <c:v>33755</c:v>
                </c:pt>
                <c:pt idx="5">
                  <c:v>33785</c:v>
                </c:pt>
                <c:pt idx="6">
                  <c:v>33816</c:v>
                </c:pt>
                <c:pt idx="7">
                  <c:v>33847</c:v>
                </c:pt>
                <c:pt idx="8">
                  <c:v>33877</c:v>
                </c:pt>
                <c:pt idx="9">
                  <c:v>33908</c:v>
                </c:pt>
                <c:pt idx="10">
                  <c:v>33938</c:v>
                </c:pt>
                <c:pt idx="11">
                  <c:v>33969</c:v>
                </c:pt>
                <c:pt idx="12">
                  <c:v>34000</c:v>
                </c:pt>
                <c:pt idx="13">
                  <c:v>34028</c:v>
                </c:pt>
                <c:pt idx="14">
                  <c:v>34059</c:v>
                </c:pt>
                <c:pt idx="15">
                  <c:v>34089</c:v>
                </c:pt>
                <c:pt idx="16">
                  <c:v>34120</c:v>
                </c:pt>
                <c:pt idx="17">
                  <c:v>34150</c:v>
                </c:pt>
                <c:pt idx="18">
                  <c:v>34181</c:v>
                </c:pt>
                <c:pt idx="19">
                  <c:v>34212</c:v>
                </c:pt>
                <c:pt idx="20">
                  <c:v>34242</c:v>
                </c:pt>
                <c:pt idx="21">
                  <c:v>34273</c:v>
                </c:pt>
                <c:pt idx="22">
                  <c:v>34303</c:v>
                </c:pt>
                <c:pt idx="23">
                  <c:v>34334</c:v>
                </c:pt>
                <c:pt idx="24">
                  <c:v>34365</c:v>
                </c:pt>
                <c:pt idx="25">
                  <c:v>34393</c:v>
                </c:pt>
                <c:pt idx="26">
                  <c:v>34424</c:v>
                </c:pt>
                <c:pt idx="27">
                  <c:v>34454</c:v>
                </c:pt>
                <c:pt idx="28">
                  <c:v>34485</c:v>
                </c:pt>
                <c:pt idx="29">
                  <c:v>34515</c:v>
                </c:pt>
                <c:pt idx="30">
                  <c:v>34546</c:v>
                </c:pt>
                <c:pt idx="31">
                  <c:v>34577</c:v>
                </c:pt>
                <c:pt idx="32">
                  <c:v>34607</c:v>
                </c:pt>
                <c:pt idx="33">
                  <c:v>34638</c:v>
                </c:pt>
                <c:pt idx="34">
                  <c:v>34668</c:v>
                </c:pt>
                <c:pt idx="35">
                  <c:v>34699</c:v>
                </c:pt>
                <c:pt idx="36">
                  <c:v>34730</c:v>
                </c:pt>
                <c:pt idx="37">
                  <c:v>34758</c:v>
                </c:pt>
                <c:pt idx="38">
                  <c:v>34789</c:v>
                </c:pt>
                <c:pt idx="39">
                  <c:v>34819</c:v>
                </c:pt>
                <c:pt idx="40">
                  <c:v>34850</c:v>
                </c:pt>
                <c:pt idx="41">
                  <c:v>34880</c:v>
                </c:pt>
                <c:pt idx="42">
                  <c:v>34911</c:v>
                </c:pt>
                <c:pt idx="43">
                  <c:v>34942</c:v>
                </c:pt>
                <c:pt idx="44">
                  <c:v>34972</c:v>
                </c:pt>
                <c:pt idx="45">
                  <c:v>35003</c:v>
                </c:pt>
                <c:pt idx="46">
                  <c:v>35033</c:v>
                </c:pt>
                <c:pt idx="47">
                  <c:v>35064</c:v>
                </c:pt>
                <c:pt idx="48">
                  <c:v>35095</c:v>
                </c:pt>
                <c:pt idx="49">
                  <c:v>35124</c:v>
                </c:pt>
                <c:pt idx="50">
                  <c:v>35155</c:v>
                </c:pt>
                <c:pt idx="51">
                  <c:v>35185</c:v>
                </c:pt>
                <c:pt idx="52">
                  <c:v>35216</c:v>
                </c:pt>
                <c:pt idx="53">
                  <c:v>35246</c:v>
                </c:pt>
                <c:pt idx="54">
                  <c:v>35277</c:v>
                </c:pt>
                <c:pt idx="55">
                  <c:v>35308</c:v>
                </c:pt>
                <c:pt idx="56">
                  <c:v>35338</c:v>
                </c:pt>
                <c:pt idx="57">
                  <c:v>35369</c:v>
                </c:pt>
                <c:pt idx="58">
                  <c:v>35399</c:v>
                </c:pt>
                <c:pt idx="59">
                  <c:v>35430</c:v>
                </c:pt>
                <c:pt idx="60">
                  <c:v>35461</c:v>
                </c:pt>
                <c:pt idx="61">
                  <c:v>35489</c:v>
                </c:pt>
                <c:pt idx="62">
                  <c:v>35520</c:v>
                </c:pt>
                <c:pt idx="63">
                  <c:v>35550</c:v>
                </c:pt>
                <c:pt idx="64">
                  <c:v>35581</c:v>
                </c:pt>
                <c:pt idx="65">
                  <c:v>35611</c:v>
                </c:pt>
                <c:pt idx="66">
                  <c:v>35642</c:v>
                </c:pt>
                <c:pt idx="67">
                  <c:v>35673</c:v>
                </c:pt>
                <c:pt idx="68">
                  <c:v>35703</c:v>
                </c:pt>
                <c:pt idx="69">
                  <c:v>35734</c:v>
                </c:pt>
                <c:pt idx="70">
                  <c:v>35764</c:v>
                </c:pt>
                <c:pt idx="71">
                  <c:v>35795</c:v>
                </c:pt>
                <c:pt idx="72">
                  <c:v>35826</c:v>
                </c:pt>
                <c:pt idx="73">
                  <c:v>35854</c:v>
                </c:pt>
                <c:pt idx="74">
                  <c:v>35885</c:v>
                </c:pt>
                <c:pt idx="75">
                  <c:v>35915</c:v>
                </c:pt>
                <c:pt idx="76">
                  <c:v>35946</c:v>
                </c:pt>
                <c:pt idx="77">
                  <c:v>35976</c:v>
                </c:pt>
                <c:pt idx="78">
                  <c:v>36007</c:v>
                </c:pt>
                <c:pt idx="79">
                  <c:v>36038</c:v>
                </c:pt>
                <c:pt idx="80">
                  <c:v>36068</c:v>
                </c:pt>
                <c:pt idx="81">
                  <c:v>36099</c:v>
                </c:pt>
                <c:pt idx="82">
                  <c:v>36129</c:v>
                </c:pt>
                <c:pt idx="83">
                  <c:v>36160</c:v>
                </c:pt>
                <c:pt idx="84">
                  <c:v>36191</c:v>
                </c:pt>
                <c:pt idx="85">
                  <c:v>36219</c:v>
                </c:pt>
                <c:pt idx="86">
                  <c:v>36250</c:v>
                </c:pt>
                <c:pt idx="87">
                  <c:v>36280</c:v>
                </c:pt>
                <c:pt idx="88">
                  <c:v>36311</c:v>
                </c:pt>
                <c:pt idx="89">
                  <c:v>36341</c:v>
                </c:pt>
                <c:pt idx="90">
                  <c:v>36372</c:v>
                </c:pt>
                <c:pt idx="91">
                  <c:v>36403</c:v>
                </c:pt>
                <c:pt idx="92">
                  <c:v>36433</c:v>
                </c:pt>
                <c:pt idx="93">
                  <c:v>36464</c:v>
                </c:pt>
                <c:pt idx="94">
                  <c:v>36494</c:v>
                </c:pt>
                <c:pt idx="95">
                  <c:v>36525</c:v>
                </c:pt>
                <c:pt idx="96">
                  <c:v>36556</c:v>
                </c:pt>
                <c:pt idx="97">
                  <c:v>36585</c:v>
                </c:pt>
                <c:pt idx="98">
                  <c:v>36616</c:v>
                </c:pt>
                <c:pt idx="99">
                  <c:v>36646</c:v>
                </c:pt>
                <c:pt idx="100">
                  <c:v>36677</c:v>
                </c:pt>
                <c:pt idx="101">
                  <c:v>36707</c:v>
                </c:pt>
                <c:pt idx="102">
                  <c:v>36738</c:v>
                </c:pt>
                <c:pt idx="103">
                  <c:v>36769</c:v>
                </c:pt>
                <c:pt idx="104">
                  <c:v>36799</c:v>
                </c:pt>
                <c:pt idx="105">
                  <c:v>36830</c:v>
                </c:pt>
                <c:pt idx="106">
                  <c:v>36860</c:v>
                </c:pt>
                <c:pt idx="107">
                  <c:v>36891</c:v>
                </c:pt>
                <c:pt idx="108">
                  <c:v>36922</c:v>
                </c:pt>
                <c:pt idx="109">
                  <c:v>36950</c:v>
                </c:pt>
                <c:pt idx="110">
                  <c:v>36981</c:v>
                </c:pt>
                <c:pt idx="111">
                  <c:v>37011</c:v>
                </c:pt>
                <c:pt idx="112">
                  <c:v>37042</c:v>
                </c:pt>
                <c:pt idx="113">
                  <c:v>37072</c:v>
                </c:pt>
                <c:pt idx="114">
                  <c:v>37103</c:v>
                </c:pt>
                <c:pt idx="115">
                  <c:v>37134</c:v>
                </c:pt>
                <c:pt idx="116">
                  <c:v>37164</c:v>
                </c:pt>
                <c:pt idx="117">
                  <c:v>37195</c:v>
                </c:pt>
                <c:pt idx="118">
                  <c:v>37225</c:v>
                </c:pt>
                <c:pt idx="119">
                  <c:v>37256</c:v>
                </c:pt>
                <c:pt idx="120">
                  <c:v>37287</c:v>
                </c:pt>
                <c:pt idx="121">
                  <c:v>37315</c:v>
                </c:pt>
                <c:pt idx="122">
                  <c:v>37346</c:v>
                </c:pt>
                <c:pt idx="123">
                  <c:v>37376</c:v>
                </c:pt>
                <c:pt idx="124">
                  <c:v>37407</c:v>
                </c:pt>
                <c:pt idx="125">
                  <c:v>37437</c:v>
                </c:pt>
                <c:pt idx="126">
                  <c:v>37468</c:v>
                </c:pt>
                <c:pt idx="127">
                  <c:v>37499</c:v>
                </c:pt>
                <c:pt idx="128">
                  <c:v>37529</c:v>
                </c:pt>
                <c:pt idx="129">
                  <c:v>37560</c:v>
                </c:pt>
                <c:pt idx="130">
                  <c:v>37590</c:v>
                </c:pt>
                <c:pt idx="131">
                  <c:v>37621</c:v>
                </c:pt>
                <c:pt idx="132">
                  <c:v>37652</c:v>
                </c:pt>
                <c:pt idx="133">
                  <c:v>37680</c:v>
                </c:pt>
                <c:pt idx="134">
                  <c:v>37711</c:v>
                </c:pt>
                <c:pt idx="135">
                  <c:v>37741</c:v>
                </c:pt>
                <c:pt idx="136">
                  <c:v>37772</c:v>
                </c:pt>
                <c:pt idx="137">
                  <c:v>37802</c:v>
                </c:pt>
                <c:pt idx="138">
                  <c:v>37833</c:v>
                </c:pt>
                <c:pt idx="139">
                  <c:v>37864</c:v>
                </c:pt>
                <c:pt idx="140">
                  <c:v>37894</c:v>
                </c:pt>
                <c:pt idx="141">
                  <c:v>37925</c:v>
                </c:pt>
                <c:pt idx="142">
                  <c:v>37955</c:v>
                </c:pt>
                <c:pt idx="143">
                  <c:v>37986</c:v>
                </c:pt>
                <c:pt idx="144">
                  <c:v>38017</c:v>
                </c:pt>
                <c:pt idx="145">
                  <c:v>38046</c:v>
                </c:pt>
                <c:pt idx="146">
                  <c:v>38077</c:v>
                </c:pt>
                <c:pt idx="147">
                  <c:v>38107</c:v>
                </c:pt>
                <c:pt idx="148">
                  <c:v>38138</c:v>
                </c:pt>
                <c:pt idx="149">
                  <c:v>38168</c:v>
                </c:pt>
                <c:pt idx="150">
                  <c:v>38199</c:v>
                </c:pt>
                <c:pt idx="151">
                  <c:v>38230</c:v>
                </c:pt>
                <c:pt idx="152">
                  <c:v>38260</c:v>
                </c:pt>
                <c:pt idx="153">
                  <c:v>38291</c:v>
                </c:pt>
                <c:pt idx="154">
                  <c:v>38321</c:v>
                </c:pt>
                <c:pt idx="155">
                  <c:v>38352</c:v>
                </c:pt>
                <c:pt idx="156">
                  <c:v>38383</c:v>
                </c:pt>
                <c:pt idx="157">
                  <c:v>38411</c:v>
                </c:pt>
                <c:pt idx="158">
                  <c:v>38442</c:v>
                </c:pt>
                <c:pt idx="159">
                  <c:v>38472</c:v>
                </c:pt>
                <c:pt idx="160">
                  <c:v>38503</c:v>
                </c:pt>
                <c:pt idx="161">
                  <c:v>38533</c:v>
                </c:pt>
                <c:pt idx="162">
                  <c:v>38564</c:v>
                </c:pt>
                <c:pt idx="163">
                  <c:v>38595</c:v>
                </c:pt>
                <c:pt idx="164">
                  <c:v>38625</c:v>
                </c:pt>
                <c:pt idx="165">
                  <c:v>38656</c:v>
                </c:pt>
                <c:pt idx="166">
                  <c:v>38686</c:v>
                </c:pt>
                <c:pt idx="167">
                  <c:v>38717</c:v>
                </c:pt>
                <c:pt idx="168">
                  <c:v>38748</c:v>
                </c:pt>
                <c:pt idx="169">
                  <c:v>38776</c:v>
                </c:pt>
                <c:pt idx="170">
                  <c:v>38807</c:v>
                </c:pt>
                <c:pt idx="171">
                  <c:v>38837</c:v>
                </c:pt>
                <c:pt idx="172">
                  <c:v>38868</c:v>
                </c:pt>
                <c:pt idx="173">
                  <c:v>38898</c:v>
                </c:pt>
                <c:pt idx="174">
                  <c:v>38929</c:v>
                </c:pt>
                <c:pt idx="175">
                  <c:v>38960</c:v>
                </c:pt>
                <c:pt idx="176">
                  <c:v>38990</c:v>
                </c:pt>
                <c:pt idx="177">
                  <c:v>39021</c:v>
                </c:pt>
                <c:pt idx="178">
                  <c:v>39051</c:v>
                </c:pt>
                <c:pt idx="179">
                  <c:v>39082</c:v>
                </c:pt>
                <c:pt idx="180">
                  <c:v>39113</c:v>
                </c:pt>
                <c:pt idx="181">
                  <c:v>39141</c:v>
                </c:pt>
                <c:pt idx="182">
                  <c:v>39172</c:v>
                </c:pt>
                <c:pt idx="183">
                  <c:v>39202</c:v>
                </c:pt>
                <c:pt idx="184">
                  <c:v>39233</c:v>
                </c:pt>
                <c:pt idx="185">
                  <c:v>39263</c:v>
                </c:pt>
                <c:pt idx="186">
                  <c:v>39294</c:v>
                </c:pt>
                <c:pt idx="187">
                  <c:v>39325</c:v>
                </c:pt>
                <c:pt idx="188">
                  <c:v>39355</c:v>
                </c:pt>
                <c:pt idx="189">
                  <c:v>39386</c:v>
                </c:pt>
                <c:pt idx="190">
                  <c:v>39416</c:v>
                </c:pt>
                <c:pt idx="191">
                  <c:v>39447</c:v>
                </c:pt>
                <c:pt idx="192">
                  <c:v>39478</c:v>
                </c:pt>
                <c:pt idx="193">
                  <c:v>39507</c:v>
                </c:pt>
                <c:pt idx="194">
                  <c:v>39538</c:v>
                </c:pt>
                <c:pt idx="195">
                  <c:v>39568</c:v>
                </c:pt>
                <c:pt idx="196">
                  <c:v>39599</c:v>
                </c:pt>
                <c:pt idx="197">
                  <c:v>39629</c:v>
                </c:pt>
                <c:pt idx="198">
                  <c:v>39660</c:v>
                </c:pt>
                <c:pt idx="199">
                  <c:v>39691</c:v>
                </c:pt>
                <c:pt idx="200">
                  <c:v>39721</c:v>
                </c:pt>
                <c:pt idx="201">
                  <c:v>39752</c:v>
                </c:pt>
                <c:pt idx="202">
                  <c:v>39782</c:v>
                </c:pt>
                <c:pt idx="203">
                  <c:v>39813</c:v>
                </c:pt>
                <c:pt idx="204">
                  <c:v>39844</c:v>
                </c:pt>
                <c:pt idx="205">
                  <c:v>39872</c:v>
                </c:pt>
                <c:pt idx="206">
                  <c:v>39903</c:v>
                </c:pt>
                <c:pt idx="207">
                  <c:v>39933</c:v>
                </c:pt>
                <c:pt idx="208">
                  <c:v>39964</c:v>
                </c:pt>
                <c:pt idx="209">
                  <c:v>39994</c:v>
                </c:pt>
                <c:pt idx="210">
                  <c:v>40025</c:v>
                </c:pt>
                <c:pt idx="211">
                  <c:v>40056</c:v>
                </c:pt>
                <c:pt idx="212">
                  <c:v>40086</c:v>
                </c:pt>
                <c:pt idx="213">
                  <c:v>40117</c:v>
                </c:pt>
                <c:pt idx="214">
                  <c:v>40147</c:v>
                </c:pt>
                <c:pt idx="215">
                  <c:v>40178</c:v>
                </c:pt>
                <c:pt idx="216">
                  <c:v>40209</c:v>
                </c:pt>
                <c:pt idx="217">
                  <c:v>40237</c:v>
                </c:pt>
                <c:pt idx="218">
                  <c:v>40268</c:v>
                </c:pt>
                <c:pt idx="219">
                  <c:v>40298</c:v>
                </c:pt>
                <c:pt idx="220">
                  <c:v>40329</c:v>
                </c:pt>
                <c:pt idx="221">
                  <c:v>40359</c:v>
                </c:pt>
                <c:pt idx="222">
                  <c:v>40390</c:v>
                </c:pt>
                <c:pt idx="223">
                  <c:v>40421</c:v>
                </c:pt>
                <c:pt idx="224">
                  <c:v>40451</c:v>
                </c:pt>
                <c:pt idx="225">
                  <c:v>40482</c:v>
                </c:pt>
                <c:pt idx="226">
                  <c:v>40512</c:v>
                </c:pt>
                <c:pt idx="227">
                  <c:v>40543</c:v>
                </c:pt>
                <c:pt idx="228">
                  <c:v>40574</c:v>
                </c:pt>
                <c:pt idx="229">
                  <c:v>40602</c:v>
                </c:pt>
                <c:pt idx="230">
                  <c:v>40633</c:v>
                </c:pt>
                <c:pt idx="231">
                  <c:v>40663</c:v>
                </c:pt>
                <c:pt idx="232">
                  <c:v>40694</c:v>
                </c:pt>
                <c:pt idx="233">
                  <c:v>40724</c:v>
                </c:pt>
                <c:pt idx="234">
                  <c:v>40755</c:v>
                </c:pt>
                <c:pt idx="235">
                  <c:v>40786</c:v>
                </c:pt>
                <c:pt idx="236">
                  <c:v>40816</c:v>
                </c:pt>
                <c:pt idx="237">
                  <c:v>40847</c:v>
                </c:pt>
                <c:pt idx="238">
                  <c:v>40877</c:v>
                </c:pt>
                <c:pt idx="239">
                  <c:v>40908</c:v>
                </c:pt>
                <c:pt idx="240">
                  <c:v>40939</c:v>
                </c:pt>
                <c:pt idx="241">
                  <c:v>40968</c:v>
                </c:pt>
                <c:pt idx="242">
                  <c:v>40999</c:v>
                </c:pt>
                <c:pt idx="243">
                  <c:v>41029</c:v>
                </c:pt>
                <c:pt idx="244">
                  <c:v>41060</c:v>
                </c:pt>
                <c:pt idx="245">
                  <c:v>41090</c:v>
                </c:pt>
                <c:pt idx="246">
                  <c:v>41121</c:v>
                </c:pt>
                <c:pt idx="247">
                  <c:v>41152</c:v>
                </c:pt>
                <c:pt idx="248">
                  <c:v>41182</c:v>
                </c:pt>
                <c:pt idx="249">
                  <c:v>41213</c:v>
                </c:pt>
                <c:pt idx="250">
                  <c:v>41243</c:v>
                </c:pt>
                <c:pt idx="251">
                  <c:v>41274</c:v>
                </c:pt>
                <c:pt idx="252">
                  <c:v>41305</c:v>
                </c:pt>
                <c:pt idx="253">
                  <c:v>41333</c:v>
                </c:pt>
                <c:pt idx="254">
                  <c:v>41364</c:v>
                </c:pt>
                <c:pt idx="255">
                  <c:v>41394</c:v>
                </c:pt>
                <c:pt idx="256">
                  <c:v>41425</c:v>
                </c:pt>
                <c:pt idx="257">
                  <c:v>41455</c:v>
                </c:pt>
                <c:pt idx="258">
                  <c:v>41486</c:v>
                </c:pt>
                <c:pt idx="259">
                  <c:v>41517</c:v>
                </c:pt>
                <c:pt idx="260">
                  <c:v>41547</c:v>
                </c:pt>
                <c:pt idx="261">
                  <c:v>41578</c:v>
                </c:pt>
                <c:pt idx="262">
                  <c:v>41608</c:v>
                </c:pt>
                <c:pt idx="263">
                  <c:v>41639</c:v>
                </c:pt>
                <c:pt idx="264">
                  <c:v>41670</c:v>
                </c:pt>
                <c:pt idx="265">
                  <c:v>41698</c:v>
                </c:pt>
                <c:pt idx="266">
                  <c:v>41729</c:v>
                </c:pt>
                <c:pt idx="267">
                  <c:v>41759</c:v>
                </c:pt>
                <c:pt idx="268">
                  <c:v>41790</c:v>
                </c:pt>
                <c:pt idx="269">
                  <c:v>41820</c:v>
                </c:pt>
                <c:pt idx="270">
                  <c:v>41851</c:v>
                </c:pt>
                <c:pt idx="271">
                  <c:v>41882</c:v>
                </c:pt>
                <c:pt idx="272">
                  <c:v>41912</c:v>
                </c:pt>
                <c:pt idx="273">
                  <c:v>41943</c:v>
                </c:pt>
                <c:pt idx="274">
                  <c:v>41973</c:v>
                </c:pt>
                <c:pt idx="275">
                  <c:v>42004</c:v>
                </c:pt>
                <c:pt idx="276">
                  <c:v>42035</c:v>
                </c:pt>
                <c:pt idx="277">
                  <c:v>42063</c:v>
                </c:pt>
                <c:pt idx="278">
                  <c:v>42094</c:v>
                </c:pt>
                <c:pt idx="279">
                  <c:v>42124</c:v>
                </c:pt>
                <c:pt idx="280">
                  <c:v>42155</c:v>
                </c:pt>
                <c:pt idx="281">
                  <c:v>42185</c:v>
                </c:pt>
                <c:pt idx="282">
                  <c:v>42216</c:v>
                </c:pt>
                <c:pt idx="283">
                  <c:v>42247</c:v>
                </c:pt>
                <c:pt idx="284">
                  <c:v>42277</c:v>
                </c:pt>
                <c:pt idx="285">
                  <c:v>42308</c:v>
                </c:pt>
                <c:pt idx="286">
                  <c:v>42338</c:v>
                </c:pt>
                <c:pt idx="287">
                  <c:v>42369</c:v>
                </c:pt>
                <c:pt idx="288">
                  <c:v>42400</c:v>
                </c:pt>
                <c:pt idx="289">
                  <c:v>42429</c:v>
                </c:pt>
                <c:pt idx="290">
                  <c:v>42460</c:v>
                </c:pt>
                <c:pt idx="291">
                  <c:v>42490</c:v>
                </c:pt>
                <c:pt idx="292">
                  <c:v>42521</c:v>
                </c:pt>
                <c:pt idx="293">
                  <c:v>42551</c:v>
                </c:pt>
                <c:pt idx="294">
                  <c:v>42582</c:v>
                </c:pt>
                <c:pt idx="295">
                  <c:v>42613</c:v>
                </c:pt>
                <c:pt idx="296">
                  <c:v>42643</c:v>
                </c:pt>
                <c:pt idx="297">
                  <c:v>42674</c:v>
                </c:pt>
                <c:pt idx="298">
                  <c:v>42704</c:v>
                </c:pt>
                <c:pt idx="299">
                  <c:v>42735</c:v>
                </c:pt>
              </c:numCache>
            </c:numRef>
          </c:cat>
          <c:val>
            <c:numRef>
              <c:f>'Interest Rates and PE Ratios'!$D$5:$D$304</c:f>
              <c:numCache>
                <c:formatCode>0.00</c:formatCode>
                <c:ptCount val="300"/>
                <c:pt idx="0">
                  <c:v>7.5</c:v>
                </c:pt>
                <c:pt idx="1">
                  <c:v>7.5</c:v>
                </c:pt>
                <c:pt idx="2">
                  <c:v>7.5</c:v>
                </c:pt>
                <c:pt idx="3">
                  <c:v>7.5</c:v>
                </c:pt>
                <c:pt idx="4">
                  <c:v>6.5</c:v>
                </c:pt>
                <c:pt idx="5">
                  <c:v>6.5</c:v>
                </c:pt>
                <c:pt idx="6">
                  <c:v>5.75</c:v>
                </c:pt>
                <c:pt idx="7">
                  <c:v>5.75</c:v>
                </c:pt>
                <c:pt idx="8">
                  <c:v>5.75</c:v>
                </c:pt>
                <c:pt idx="9">
                  <c:v>5.75</c:v>
                </c:pt>
                <c:pt idx="10">
                  <c:v>5.75</c:v>
                </c:pt>
                <c:pt idx="11">
                  <c:v>5.75</c:v>
                </c:pt>
                <c:pt idx="12">
                  <c:v>5.75</c:v>
                </c:pt>
                <c:pt idx="13">
                  <c:v>5.75</c:v>
                </c:pt>
                <c:pt idx="14">
                  <c:v>5.25</c:v>
                </c:pt>
                <c:pt idx="15">
                  <c:v>5.25</c:v>
                </c:pt>
                <c:pt idx="16">
                  <c:v>5.25</c:v>
                </c:pt>
                <c:pt idx="17">
                  <c:v>5.25</c:v>
                </c:pt>
                <c:pt idx="18">
                  <c:v>4.75</c:v>
                </c:pt>
                <c:pt idx="19">
                  <c:v>4.75</c:v>
                </c:pt>
                <c:pt idx="20">
                  <c:v>4.75</c:v>
                </c:pt>
                <c:pt idx="21">
                  <c:v>4.75</c:v>
                </c:pt>
                <c:pt idx="22">
                  <c:v>4.75</c:v>
                </c:pt>
                <c:pt idx="23">
                  <c:v>4.75</c:v>
                </c:pt>
                <c:pt idx="24">
                  <c:v>4.75</c:v>
                </c:pt>
                <c:pt idx="25">
                  <c:v>4.75</c:v>
                </c:pt>
                <c:pt idx="26">
                  <c:v>4.75</c:v>
                </c:pt>
                <c:pt idx="27">
                  <c:v>4.75</c:v>
                </c:pt>
                <c:pt idx="28">
                  <c:v>4.75</c:v>
                </c:pt>
                <c:pt idx="29">
                  <c:v>4.75</c:v>
                </c:pt>
                <c:pt idx="30">
                  <c:v>4.75</c:v>
                </c:pt>
                <c:pt idx="31">
                  <c:v>5.5</c:v>
                </c:pt>
                <c:pt idx="32">
                  <c:v>5.5</c:v>
                </c:pt>
                <c:pt idx="33">
                  <c:v>6.5</c:v>
                </c:pt>
                <c:pt idx="34">
                  <c:v>6.5</c:v>
                </c:pt>
                <c:pt idx="35">
                  <c:v>7.5</c:v>
                </c:pt>
                <c:pt idx="36">
                  <c:v>7.5</c:v>
                </c:pt>
                <c:pt idx="37">
                  <c:v>7.5</c:v>
                </c:pt>
                <c:pt idx="38">
                  <c:v>7.5</c:v>
                </c:pt>
                <c:pt idx="39">
                  <c:v>7.5</c:v>
                </c:pt>
                <c:pt idx="40">
                  <c:v>7.5</c:v>
                </c:pt>
                <c:pt idx="41">
                  <c:v>7.5</c:v>
                </c:pt>
                <c:pt idx="42">
                  <c:v>7.5</c:v>
                </c:pt>
                <c:pt idx="43">
                  <c:v>7.5</c:v>
                </c:pt>
                <c:pt idx="44">
                  <c:v>7.5</c:v>
                </c:pt>
                <c:pt idx="45">
                  <c:v>7.5</c:v>
                </c:pt>
                <c:pt idx="46">
                  <c:v>7.5</c:v>
                </c:pt>
                <c:pt idx="47">
                  <c:v>7.5</c:v>
                </c:pt>
                <c:pt idx="48">
                  <c:v>7.5</c:v>
                </c:pt>
                <c:pt idx="49">
                  <c:v>7.5</c:v>
                </c:pt>
                <c:pt idx="50">
                  <c:v>7.5</c:v>
                </c:pt>
                <c:pt idx="51">
                  <c:v>7.5</c:v>
                </c:pt>
                <c:pt idx="52">
                  <c:v>7.5</c:v>
                </c:pt>
                <c:pt idx="53">
                  <c:v>7.5</c:v>
                </c:pt>
                <c:pt idx="54">
                  <c:v>7</c:v>
                </c:pt>
                <c:pt idx="55">
                  <c:v>7</c:v>
                </c:pt>
                <c:pt idx="56">
                  <c:v>7</c:v>
                </c:pt>
                <c:pt idx="57">
                  <c:v>7</c:v>
                </c:pt>
                <c:pt idx="58">
                  <c:v>6.5</c:v>
                </c:pt>
                <c:pt idx="59">
                  <c:v>6</c:v>
                </c:pt>
                <c:pt idx="60">
                  <c:v>6</c:v>
                </c:pt>
                <c:pt idx="61">
                  <c:v>6</c:v>
                </c:pt>
                <c:pt idx="62">
                  <c:v>6</c:v>
                </c:pt>
                <c:pt idx="63">
                  <c:v>6</c:v>
                </c:pt>
                <c:pt idx="64">
                  <c:v>5.5</c:v>
                </c:pt>
                <c:pt idx="65">
                  <c:v>5.5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4.75</c:v>
                </c:pt>
                <c:pt idx="84">
                  <c:v>4.75</c:v>
                </c:pt>
                <c:pt idx="85">
                  <c:v>4.75</c:v>
                </c:pt>
                <c:pt idx="86">
                  <c:v>4.75</c:v>
                </c:pt>
                <c:pt idx="87">
                  <c:v>4.75</c:v>
                </c:pt>
                <c:pt idx="88">
                  <c:v>4.75</c:v>
                </c:pt>
                <c:pt idx="89">
                  <c:v>4.75</c:v>
                </c:pt>
                <c:pt idx="90">
                  <c:v>4.75</c:v>
                </c:pt>
                <c:pt idx="91">
                  <c:v>4.75</c:v>
                </c:pt>
                <c:pt idx="92">
                  <c:v>4.75</c:v>
                </c:pt>
                <c:pt idx="93">
                  <c:v>4.75</c:v>
                </c:pt>
                <c:pt idx="94">
                  <c:v>5</c:v>
                </c:pt>
                <c:pt idx="95">
                  <c:v>5</c:v>
                </c:pt>
                <c:pt idx="96">
                  <c:v>5</c:v>
                </c:pt>
                <c:pt idx="97">
                  <c:v>5.5</c:v>
                </c:pt>
                <c:pt idx="98">
                  <c:v>5.5</c:v>
                </c:pt>
                <c:pt idx="99">
                  <c:v>5.75</c:v>
                </c:pt>
                <c:pt idx="100">
                  <c:v>6</c:v>
                </c:pt>
                <c:pt idx="101">
                  <c:v>6</c:v>
                </c:pt>
                <c:pt idx="102">
                  <c:v>6</c:v>
                </c:pt>
                <c:pt idx="103">
                  <c:v>6.25</c:v>
                </c:pt>
                <c:pt idx="104">
                  <c:v>6.25</c:v>
                </c:pt>
                <c:pt idx="105">
                  <c:v>6.25</c:v>
                </c:pt>
                <c:pt idx="106">
                  <c:v>6.25</c:v>
                </c:pt>
                <c:pt idx="107">
                  <c:v>6.25</c:v>
                </c:pt>
                <c:pt idx="108">
                  <c:v>6.25</c:v>
                </c:pt>
                <c:pt idx="109">
                  <c:v>5.75</c:v>
                </c:pt>
                <c:pt idx="110">
                  <c:v>5.5</c:v>
                </c:pt>
                <c:pt idx="111">
                  <c:v>5</c:v>
                </c:pt>
                <c:pt idx="112">
                  <c:v>5</c:v>
                </c:pt>
                <c:pt idx="113">
                  <c:v>5</c:v>
                </c:pt>
                <c:pt idx="114">
                  <c:v>5</c:v>
                </c:pt>
                <c:pt idx="115">
                  <c:v>5</c:v>
                </c:pt>
                <c:pt idx="116">
                  <c:v>4.75</c:v>
                </c:pt>
                <c:pt idx="117">
                  <c:v>4.5</c:v>
                </c:pt>
                <c:pt idx="118">
                  <c:v>4.5</c:v>
                </c:pt>
                <c:pt idx="119">
                  <c:v>4.25</c:v>
                </c:pt>
                <c:pt idx="120">
                  <c:v>4.25</c:v>
                </c:pt>
                <c:pt idx="121">
                  <c:v>4.25</c:v>
                </c:pt>
                <c:pt idx="122">
                  <c:v>4.25</c:v>
                </c:pt>
                <c:pt idx="123">
                  <c:v>4.25</c:v>
                </c:pt>
                <c:pt idx="124">
                  <c:v>4.5</c:v>
                </c:pt>
                <c:pt idx="125">
                  <c:v>4.75</c:v>
                </c:pt>
                <c:pt idx="126">
                  <c:v>4.75</c:v>
                </c:pt>
                <c:pt idx="127">
                  <c:v>4.75</c:v>
                </c:pt>
                <c:pt idx="128">
                  <c:v>4.75</c:v>
                </c:pt>
                <c:pt idx="129">
                  <c:v>4.75</c:v>
                </c:pt>
                <c:pt idx="130">
                  <c:v>4.75</c:v>
                </c:pt>
                <c:pt idx="131">
                  <c:v>4.75</c:v>
                </c:pt>
                <c:pt idx="132">
                  <c:v>4.75</c:v>
                </c:pt>
                <c:pt idx="133">
                  <c:v>4.75</c:v>
                </c:pt>
                <c:pt idx="134">
                  <c:v>4.75</c:v>
                </c:pt>
                <c:pt idx="135">
                  <c:v>4.75</c:v>
                </c:pt>
                <c:pt idx="136">
                  <c:v>4.75</c:v>
                </c:pt>
                <c:pt idx="137">
                  <c:v>4.75</c:v>
                </c:pt>
                <c:pt idx="138">
                  <c:v>4.75</c:v>
                </c:pt>
                <c:pt idx="139">
                  <c:v>4.75</c:v>
                </c:pt>
                <c:pt idx="140">
                  <c:v>4.75</c:v>
                </c:pt>
                <c:pt idx="141">
                  <c:v>4.75</c:v>
                </c:pt>
                <c:pt idx="142">
                  <c:v>5</c:v>
                </c:pt>
                <c:pt idx="143">
                  <c:v>5.25</c:v>
                </c:pt>
                <c:pt idx="144">
                  <c:v>5.25</c:v>
                </c:pt>
                <c:pt idx="145">
                  <c:v>5.25</c:v>
                </c:pt>
                <c:pt idx="146">
                  <c:v>5.25</c:v>
                </c:pt>
                <c:pt idx="147">
                  <c:v>5.25</c:v>
                </c:pt>
                <c:pt idx="148">
                  <c:v>5.25</c:v>
                </c:pt>
                <c:pt idx="149">
                  <c:v>5.25</c:v>
                </c:pt>
                <c:pt idx="150">
                  <c:v>5.25</c:v>
                </c:pt>
                <c:pt idx="151">
                  <c:v>5.25</c:v>
                </c:pt>
                <c:pt idx="152">
                  <c:v>5.25</c:v>
                </c:pt>
                <c:pt idx="153">
                  <c:v>5.25</c:v>
                </c:pt>
                <c:pt idx="154">
                  <c:v>5.25</c:v>
                </c:pt>
                <c:pt idx="155">
                  <c:v>5.25</c:v>
                </c:pt>
                <c:pt idx="156">
                  <c:v>5.25</c:v>
                </c:pt>
                <c:pt idx="157">
                  <c:v>5.25</c:v>
                </c:pt>
                <c:pt idx="158">
                  <c:v>5.5</c:v>
                </c:pt>
                <c:pt idx="159">
                  <c:v>5.5</c:v>
                </c:pt>
                <c:pt idx="160">
                  <c:v>5.5</c:v>
                </c:pt>
                <c:pt idx="161">
                  <c:v>5.5</c:v>
                </c:pt>
                <c:pt idx="162">
                  <c:v>5.5</c:v>
                </c:pt>
                <c:pt idx="163">
                  <c:v>5.5</c:v>
                </c:pt>
                <c:pt idx="164">
                  <c:v>5.5</c:v>
                </c:pt>
                <c:pt idx="165">
                  <c:v>5.5</c:v>
                </c:pt>
                <c:pt idx="166">
                  <c:v>5.5</c:v>
                </c:pt>
                <c:pt idx="167">
                  <c:v>5.5</c:v>
                </c:pt>
                <c:pt idx="168">
                  <c:v>5.5</c:v>
                </c:pt>
                <c:pt idx="169">
                  <c:v>5.5</c:v>
                </c:pt>
                <c:pt idx="170">
                  <c:v>5.5</c:v>
                </c:pt>
                <c:pt idx="171">
                  <c:v>5.5</c:v>
                </c:pt>
                <c:pt idx="172">
                  <c:v>5.75</c:v>
                </c:pt>
                <c:pt idx="173">
                  <c:v>5.75</c:v>
                </c:pt>
                <c:pt idx="174">
                  <c:v>5.75</c:v>
                </c:pt>
                <c:pt idx="175">
                  <c:v>6</c:v>
                </c:pt>
                <c:pt idx="176">
                  <c:v>6</c:v>
                </c:pt>
                <c:pt idx="177">
                  <c:v>6</c:v>
                </c:pt>
                <c:pt idx="178">
                  <c:v>6.25</c:v>
                </c:pt>
                <c:pt idx="179">
                  <c:v>6.25</c:v>
                </c:pt>
                <c:pt idx="180">
                  <c:v>6.25</c:v>
                </c:pt>
                <c:pt idx="181">
                  <c:v>6.25</c:v>
                </c:pt>
                <c:pt idx="182">
                  <c:v>6.25</c:v>
                </c:pt>
                <c:pt idx="183">
                  <c:v>6.25</c:v>
                </c:pt>
                <c:pt idx="184">
                  <c:v>6.25</c:v>
                </c:pt>
                <c:pt idx="185">
                  <c:v>6.25</c:v>
                </c:pt>
                <c:pt idx="186">
                  <c:v>6.25</c:v>
                </c:pt>
                <c:pt idx="187">
                  <c:v>6.5</c:v>
                </c:pt>
                <c:pt idx="188">
                  <c:v>6.5</c:v>
                </c:pt>
                <c:pt idx="189">
                  <c:v>6.5</c:v>
                </c:pt>
                <c:pt idx="190">
                  <c:v>6.75</c:v>
                </c:pt>
                <c:pt idx="191">
                  <c:v>6.75</c:v>
                </c:pt>
                <c:pt idx="192">
                  <c:v>6.75</c:v>
                </c:pt>
                <c:pt idx="193">
                  <c:v>7</c:v>
                </c:pt>
                <c:pt idx="194">
                  <c:v>7.25</c:v>
                </c:pt>
                <c:pt idx="195">
                  <c:v>7.25</c:v>
                </c:pt>
                <c:pt idx="196">
                  <c:v>7.25</c:v>
                </c:pt>
                <c:pt idx="197">
                  <c:v>7.25</c:v>
                </c:pt>
                <c:pt idx="198">
                  <c:v>7.25</c:v>
                </c:pt>
                <c:pt idx="199">
                  <c:v>7.25</c:v>
                </c:pt>
                <c:pt idx="200">
                  <c:v>7</c:v>
                </c:pt>
                <c:pt idx="201">
                  <c:v>6</c:v>
                </c:pt>
                <c:pt idx="202">
                  <c:v>5.25</c:v>
                </c:pt>
                <c:pt idx="203">
                  <c:v>4.25</c:v>
                </c:pt>
                <c:pt idx="204">
                  <c:v>4.25</c:v>
                </c:pt>
                <c:pt idx="205">
                  <c:v>3.25</c:v>
                </c:pt>
                <c:pt idx="206">
                  <c:v>3.25</c:v>
                </c:pt>
                <c:pt idx="207">
                  <c:v>3</c:v>
                </c:pt>
                <c:pt idx="208">
                  <c:v>3</c:v>
                </c:pt>
                <c:pt idx="209">
                  <c:v>3</c:v>
                </c:pt>
                <c:pt idx="210">
                  <c:v>3</c:v>
                </c:pt>
                <c:pt idx="211">
                  <c:v>3</c:v>
                </c:pt>
                <c:pt idx="212">
                  <c:v>3</c:v>
                </c:pt>
                <c:pt idx="213">
                  <c:v>3.25</c:v>
                </c:pt>
                <c:pt idx="214">
                  <c:v>3.5</c:v>
                </c:pt>
                <c:pt idx="215">
                  <c:v>3.75</c:v>
                </c:pt>
                <c:pt idx="216">
                  <c:v>3.75</c:v>
                </c:pt>
                <c:pt idx="217">
                  <c:v>3.75</c:v>
                </c:pt>
                <c:pt idx="218">
                  <c:v>4</c:v>
                </c:pt>
                <c:pt idx="219">
                  <c:v>4.25</c:v>
                </c:pt>
                <c:pt idx="220">
                  <c:v>4.5</c:v>
                </c:pt>
                <c:pt idx="221">
                  <c:v>4.5</c:v>
                </c:pt>
                <c:pt idx="222">
                  <c:v>4.5</c:v>
                </c:pt>
                <c:pt idx="223">
                  <c:v>4.5</c:v>
                </c:pt>
                <c:pt idx="224">
                  <c:v>4.5</c:v>
                </c:pt>
                <c:pt idx="225">
                  <c:v>4.5</c:v>
                </c:pt>
                <c:pt idx="226">
                  <c:v>4.75</c:v>
                </c:pt>
                <c:pt idx="227">
                  <c:v>4.75</c:v>
                </c:pt>
                <c:pt idx="228">
                  <c:v>4.75</c:v>
                </c:pt>
                <c:pt idx="229">
                  <c:v>4.75</c:v>
                </c:pt>
                <c:pt idx="230">
                  <c:v>4.75</c:v>
                </c:pt>
                <c:pt idx="231">
                  <c:v>4.75</c:v>
                </c:pt>
                <c:pt idx="232">
                  <c:v>4.75</c:v>
                </c:pt>
                <c:pt idx="233">
                  <c:v>4.75</c:v>
                </c:pt>
                <c:pt idx="234">
                  <c:v>4.75</c:v>
                </c:pt>
                <c:pt idx="235">
                  <c:v>4.75</c:v>
                </c:pt>
                <c:pt idx="236">
                  <c:v>4.75</c:v>
                </c:pt>
                <c:pt idx="237">
                  <c:v>4.75</c:v>
                </c:pt>
                <c:pt idx="238">
                  <c:v>4.5</c:v>
                </c:pt>
                <c:pt idx="239">
                  <c:v>4.25</c:v>
                </c:pt>
                <c:pt idx="240" formatCode="#,##0.00">
                  <c:v>4.25</c:v>
                </c:pt>
                <c:pt idx="241" formatCode="#,##0.00">
                  <c:v>4.25</c:v>
                </c:pt>
                <c:pt idx="242" formatCode="#,##0.00">
                  <c:v>4.25</c:v>
                </c:pt>
                <c:pt idx="243" formatCode="#,##0.00">
                  <c:v>4.25</c:v>
                </c:pt>
                <c:pt idx="244" formatCode="#,##0.00">
                  <c:v>3.75</c:v>
                </c:pt>
                <c:pt idx="245" formatCode="#,##0.00">
                  <c:v>3.5</c:v>
                </c:pt>
                <c:pt idx="246" formatCode="#,##0.00">
                  <c:v>3.5</c:v>
                </c:pt>
                <c:pt idx="247" formatCode="#,##0.00">
                  <c:v>3.5</c:v>
                </c:pt>
                <c:pt idx="248" formatCode="#,##0.00">
                  <c:v>3.5</c:v>
                </c:pt>
                <c:pt idx="249" formatCode="#,##0.00">
                  <c:v>3.25</c:v>
                </c:pt>
                <c:pt idx="250" formatCode="#,##0.00">
                  <c:v>3.25</c:v>
                </c:pt>
                <c:pt idx="251" formatCode="#,##0.00">
                  <c:v>3</c:v>
                </c:pt>
                <c:pt idx="252" formatCode="#,##0.00">
                  <c:v>3</c:v>
                </c:pt>
                <c:pt idx="253" formatCode="#,##0.00">
                  <c:v>3</c:v>
                </c:pt>
                <c:pt idx="254" formatCode="#,##0.00">
                  <c:v>3</c:v>
                </c:pt>
                <c:pt idx="255" formatCode="#,##0.00">
                  <c:v>3</c:v>
                </c:pt>
                <c:pt idx="256" formatCode="#,##0.00">
                  <c:v>2.75</c:v>
                </c:pt>
                <c:pt idx="257" formatCode="#,##0.00">
                  <c:v>2.75</c:v>
                </c:pt>
                <c:pt idx="258" formatCode="#,##0.00">
                  <c:v>2.75</c:v>
                </c:pt>
                <c:pt idx="259" formatCode="#,##0.00">
                  <c:v>2.5</c:v>
                </c:pt>
                <c:pt idx="260">
                  <c:v>2.5</c:v>
                </c:pt>
                <c:pt idx="261" formatCode="#,##0.00">
                  <c:v>2.5</c:v>
                </c:pt>
                <c:pt idx="262" formatCode="#,##0.00">
                  <c:v>2.5</c:v>
                </c:pt>
                <c:pt idx="263" formatCode="#,##0.00">
                  <c:v>2.5</c:v>
                </c:pt>
                <c:pt idx="264" formatCode="#,##0.00">
                  <c:v>2.5</c:v>
                </c:pt>
                <c:pt idx="265" formatCode="#,##0.00">
                  <c:v>2.5</c:v>
                </c:pt>
                <c:pt idx="266" formatCode="#,##0.00">
                  <c:v>2.5</c:v>
                </c:pt>
                <c:pt idx="267" formatCode="#,##0.00">
                  <c:v>2.5</c:v>
                </c:pt>
                <c:pt idx="268" formatCode="#,##0.00">
                  <c:v>2.5</c:v>
                </c:pt>
                <c:pt idx="269" formatCode="#,##0.00">
                  <c:v>2.5</c:v>
                </c:pt>
                <c:pt idx="270" formatCode="#,##0.00">
                  <c:v>2.5</c:v>
                </c:pt>
                <c:pt idx="271" formatCode="#,##0.00">
                  <c:v>2.5</c:v>
                </c:pt>
                <c:pt idx="272" formatCode="#,##0.00">
                  <c:v>2.5</c:v>
                </c:pt>
                <c:pt idx="273" formatCode="#,##0.00">
                  <c:v>2.5</c:v>
                </c:pt>
                <c:pt idx="274" formatCode="#,##0.00">
                  <c:v>2.5</c:v>
                </c:pt>
                <c:pt idx="275" formatCode="#,##0.00">
                  <c:v>2.5</c:v>
                </c:pt>
                <c:pt idx="276" formatCode="#,##0.00">
                  <c:v>2.5</c:v>
                </c:pt>
                <c:pt idx="277" formatCode="#,##0.00">
                  <c:v>2.25</c:v>
                </c:pt>
                <c:pt idx="278">
                  <c:v>2.25</c:v>
                </c:pt>
                <c:pt idx="279">
                  <c:v>2.25</c:v>
                </c:pt>
                <c:pt idx="280">
                  <c:v>2</c:v>
                </c:pt>
                <c:pt idx="281">
                  <c:v>2</c:v>
                </c:pt>
                <c:pt idx="282">
                  <c:v>2</c:v>
                </c:pt>
                <c:pt idx="283">
                  <c:v>2</c:v>
                </c:pt>
                <c:pt idx="284">
                  <c:v>2</c:v>
                </c:pt>
                <c:pt idx="285">
                  <c:v>2</c:v>
                </c:pt>
                <c:pt idx="286">
                  <c:v>2</c:v>
                </c:pt>
                <c:pt idx="287">
                  <c:v>2</c:v>
                </c:pt>
                <c:pt idx="288">
                  <c:v>2</c:v>
                </c:pt>
                <c:pt idx="289">
                  <c:v>2</c:v>
                </c:pt>
                <c:pt idx="290">
                  <c:v>2</c:v>
                </c:pt>
                <c:pt idx="291">
                  <c:v>2</c:v>
                </c:pt>
                <c:pt idx="292">
                  <c:v>1.75</c:v>
                </c:pt>
              </c:numCache>
            </c:numRef>
          </c:val>
          <c:smooth val="0"/>
        </c:ser>
        <c:dLbls>
          <c:showLegendKey val="0"/>
          <c:showVal val="0"/>
          <c:showCatName val="0"/>
          <c:showSerName val="0"/>
          <c:showPercent val="0"/>
          <c:showBubbleSize val="0"/>
        </c:dLbls>
        <c:marker val="1"/>
        <c:smooth val="0"/>
        <c:axId val="238563120"/>
        <c:axId val="238563512"/>
      </c:lineChart>
      <c:lineChart>
        <c:grouping val="standard"/>
        <c:varyColors val="0"/>
        <c:ser>
          <c:idx val="1"/>
          <c:order val="1"/>
          <c:tx>
            <c:v>Market PE ratio (rhs)</c:v>
          </c:tx>
          <c:spPr>
            <a:ln w="38100">
              <a:solidFill>
                <a:schemeClr val="tx2"/>
              </a:solidFill>
              <a:prstDash val="solid"/>
            </a:ln>
          </c:spPr>
          <c:marker>
            <c:symbol val="plus"/>
            <c:size val="3"/>
            <c:spPr>
              <a:noFill/>
              <a:ln w="38100">
                <a:solidFill>
                  <a:schemeClr val="tx2"/>
                </a:solidFill>
                <a:prstDash val="solid"/>
              </a:ln>
            </c:spPr>
          </c:marker>
          <c:dPt>
            <c:idx val="0"/>
            <c:marker>
              <c:symbol val="none"/>
            </c:marker>
            <c:bubble3D val="0"/>
          </c:dPt>
          <c:cat>
            <c:numRef>
              <c:f>'Interest Rates and PE Ratios'!$A$5:$A$304</c:f>
              <c:numCache>
                <c:formatCode>mmm\-yy</c:formatCode>
                <c:ptCount val="300"/>
                <c:pt idx="0">
                  <c:v>33634</c:v>
                </c:pt>
                <c:pt idx="1">
                  <c:v>33663</c:v>
                </c:pt>
                <c:pt idx="2">
                  <c:v>33694</c:v>
                </c:pt>
                <c:pt idx="3">
                  <c:v>33724</c:v>
                </c:pt>
                <c:pt idx="4">
                  <c:v>33755</c:v>
                </c:pt>
                <c:pt idx="5">
                  <c:v>33785</c:v>
                </c:pt>
                <c:pt idx="6">
                  <c:v>33816</c:v>
                </c:pt>
                <c:pt idx="7">
                  <c:v>33847</c:v>
                </c:pt>
                <c:pt idx="8">
                  <c:v>33877</c:v>
                </c:pt>
                <c:pt idx="9">
                  <c:v>33908</c:v>
                </c:pt>
                <c:pt idx="10">
                  <c:v>33938</c:v>
                </c:pt>
                <c:pt idx="11">
                  <c:v>33969</c:v>
                </c:pt>
                <c:pt idx="12">
                  <c:v>34000</c:v>
                </c:pt>
                <c:pt idx="13">
                  <c:v>34028</c:v>
                </c:pt>
                <c:pt idx="14">
                  <c:v>34059</c:v>
                </c:pt>
                <c:pt idx="15">
                  <c:v>34089</c:v>
                </c:pt>
                <c:pt idx="16">
                  <c:v>34120</c:v>
                </c:pt>
                <c:pt idx="17">
                  <c:v>34150</c:v>
                </c:pt>
                <c:pt idx="18">
                  <c:v>34181</c:v>
                </c:pt>
                <c:pt idx="19">
                  <c:v>34212</c:v>
                </c:pt>
                <c:pt idx="20">
                  <c:v>34242</c:v>
                </c:pt>
                <c:pt idx="21">
                  <c:v>34273</c:v>
                </c:pt>
                <c:pt idx="22">
                  <c:v>34303</c:v>
                </c:pt>
                <c:pt idx="23">
                  <c:v>34334</c:v>
                </c:pt>
                <c:pt idx="24">
                  <c:v>34365</c:v>
                </c:pt>
                <c:pt idx="25">
                  <c:v>34393</c:v>
                </c:pt>
                <c:pt idx="26">
                  <c:v>34424</c:v>
                </c:pt>
                <c:pt idx="27">
                  <c:v>34454</c:v>
                </c:pt>
                <c:pt idx="28">
                  <c:v>34485</c:v>
                </c:pt>
                <c:pt idx="29">
                  <c:v>34515</c:v>
                </c:pt>
                <c:pt idx="30">
                  <c:v>34546</c:v>
                </c:pt>
                <c:pt idx="31">
                  <c:v>34577</c:v>
                </c:pt>
                <c:pt idx="32">
                  <c:v>34607</c:v>
                </c:pt>
                <c:pt idx="33">
                  <c:v>34638</c:v>
                </c:pt>
                <c:pt idx="34">
                  <c:v>34668</c:v>
                </c:pt>
                <c:pt idx="35">
                  <c:v>34699</c:v>
                </c:pt>
                <c:pt idx="36">
                  <c:v>34730</c:v>
                </c:pt>
                <c:pt idx="37">
                  <c:v>34758</c:v>
                </c:pt>
                <c:pt idx="38">
                  <c:v>34789</c:v>
                </c:pt>
                <c:pt idx="39">
                  <c:v>34819</c:v>
                </c:pt>
                <c:pt idx="40">
                  <c:v>34850</c:v>
                </c:pt>
                <c:pt idx="41">
                  <c:v>34880</c:v>
                </c:pt>
                <c:pt idx="42">
                  <c:v>34911</c:v>
                </c:pt>
                <c:pt idx="43">
                  <c:v>34942</c:v>
                </c:pt>
                <c:pt idx="44">
                  <c:v>34972</c:v>
                </c:pt>
                <c:pt idx="45">
                  <c:v>35003</c:v>
                </c:pt>
                <c:pt idx="46">
                  <c:v>35033</c:v>
                </c:pt>
                <c:pt idx="47">
                  <c:v>35064</c:v>
                </c:pt>
                <c:pt idx="48">
                  <c:v>35095</c:v>
                </c:pt>
                <c:pt idx="49">
                  <c:v>35124</c:v>
                </c:pt>
                <c:pt idx="50">
                  <c:v>35155</c:v>
                </c:pt>
                <c:pt idx="51">
                  <c:v>35185</c:v>
                </c:pt>
                <c:pt idx="52">
                  <c:v>35216</c:v>
                </c:pt>
                <c:pt idx="53">
                  <c:v>35246</c:v>
                </c:pt>
                <c:pt idx="54">
                  <c:v>35277</c:v>
                </c:pt>
                <c:pt idx="55">
                  <c:v>35308</c:v>
                </c:pt>
                <c:pt idx="56">
                  <c:v>35338</c:v>
                </c:pt>
                <c:pt idx="57">
                  <c:v>35369</c:v>
                </c:pt>
                <c:pt idx="58">
                  <c:v>35399</c:v>
                </c:pt>
                <c:pt idx="59">
                  <c:v>35430</c:v>
                </c:pt>
                <c:pt idx="60">
                  <c:v>35461</c:v>
                </c:pt>
                <c:pt idx="61">
                  <c:v>35489</c:v>
                </c:pt>
                <c:pt idx="62">
                  <c:v>35520</c:v>
                </c:pt>
                <c:pt idx="63">
                  <c:v>35550</c:v>
                </c:pt>
                <c:pt idx="64">
                  <c:v>35581</c:v>
                </c:pt>
                <c:pt idx="65">
                  <c:v>35611</c:v>
                </c:pt>
                <c:pt idx="66">
                  <c:v>35642</c:v>
                </c:pt>
                <c:pt idx="67">
                  <c:v>35673</c:v>
                </c:pt>
                <c:pt idx="68">
                  <c:v>35703</c:v>
                </c:pt>
                <c:pt idx="69">
                  <c:v>35734</c:v>
                </c:pt>
                <c:pt idx="70">
                  <c:v>35764</c:v>
                </c:pt>
                <c:pt idx="71">
                  <c:v>35795</c:v>
                </c:pt>
                <c:pt idx="72">
                  <c:v>35826</c:v>
                </c:pt>
                <c:pt idx="73">
                  <c:v>35854</c:v>
                </c:pt>
                <c:pt idx="74">
                  <c:v>35885</c:v>
                </c:pt>
                <c:pt idx="75">
                  <c:v>35915</c:v>
                </c:pt>
                <c:pt idx="76">
                  <c:v>35946</c:v>
                </c:pt>
                <c:pt idx="77">
                  <c:v>35976</c:v>
                </c:pt>
                <c:pt idx="78">
                  <c:v>36007</c:v>
                </c:pt>
                <c:pt idx="79">
                  <c:v>36038</c:v>
                </c:pt>
                <c:pt idx="80">
                  <c:v>36068</c:v>
                </c:pt>
                <c:pt idx="81">
                  <c:v>36099</c:v>
                </c:pt>
                <c:pt idx="82">
                  <c:v>36129</c:v>
                </c:pt>
                <c:pt idx="83">
                  <c:v>36160</c:v>
                </c:pt>
                <c:pt idx="84">
                  <c:v>36191</c:v>
                </c:pt>
                <c:pt idx="85">
                  <c:v>36219</c:v>
                </c:pt>
                <c:pt idx="86">
                  <c:v>36250</c:v>
                </c:pt>
                <c:pt idx="87">
                  <c:v>36280</c:v>
                </c:pt>
                <c:pt idx="88">
                  <c:v>36311</c:v>
                </c:pt>
                <c:pt idx="89">
                  <c:v>36341</c:v>
                </c:pt>
                <c:pt idx="90">
                  <c:v>36372</c:v>
                </c:pt>
                <c:pt idx="91">
                  <c:v>36403</c:v>
                </c:pt>
                <c:pt idx="92">
                  <c:v>36433</c:v>
                </c:pt>
                <c:pt idx="93">
                  <c:v>36464</c:v>
                </c:pt>
                <c:pt idx="94">
                  <c:v>36494</c:v>
                </c:pt>
                <c:pt idx="95">
                  <c:v>36525</c:v>
                </c:pt>
                <c:pt idx="96">
                  <c:v>36556</c:v>
                </c:pt>
                <c:pt idx="97">
                  <c:v>36585</c:v>
                </c:pt>
                <c:pt idx="98">
                  <c:v>36616</c:v>
                </c:pt>
                <c:pt idx="99">
                  <c:v>36646</c:v>
                </c:pt>
                <c:pt idx="100">
                  <c:v>36677</c:v>
                </c:pt>
                <c:pt idx="101">
                  <c:v>36707</c:v>
                </c:pt>
                <c:pt idx="102">
                  <c:v>36738</c:v>
                </c:pt>
                <c:pt idx="103">
                  <c:v>36769</c:v>
                </c:pt>
                <c:pt idx="104">
                  <c:v>36799</c:v>
                </c:pt>
                <c:pt idx="105">
                  <c:v>36830</c:v>
                </c:pt>
                <c:pt idx="106">
                  <c:v>36860</c:v>
                </c:pt>
                <c:pt idx="107">
                  <c:v>36891</c:v>
                </c:pt>
                <c:pt idx="108">
                  <c:v>36922</c:v>
                </c:pt>
                <c:pt idx="109">
                  <c:v>36950</c:v>
                </c:pt>
                <c:pt idx="110">
                  <c:v>36981</c:v>
                </c:pt>
                <c:pt idx="111">
                  <c:v>37011</c:v>
                </c:pt>
                <c:pt idx="112">
                  <c:v>37042</c:v>
                </c:pt>
                <c:pt idx="113">
                  <c:v>37072</c:v>
                </c:pt>
                <c:pt idx="114">
                  <c:v>37103</c:v>
                </c:pt>
                <c:pt idx="115">
                  <c:v>37134</c:v>
                </c:pt>
                <c:pt idx="116">
                  <c:v>37164</c:v>
                </c:pt>
                <c:pt idx="117">
                  <c:v>37195</c:v>
                </c:pt>
                <c:pt idx="118">
                  <c:v>37225</c:v>
                </c:pt>
                <c:pt idx="119">
                  <c:v>37256</c:v>
                </c:pt>
                <c:pt idx="120">
                  <c:v>37287</c:v>
                </c:pt>
                <c:pt idx="121">
                  <c:v>37315</c:v>
                </c:pt>
                <c:pt idx="122">
                  <c:v>37346</c:v>
                </c:pt>
                <c:pt idx="123">
                  <c:v>37376</c:v>
                </c:pt>
                <c:pt idx="124">
                  <c:v>37407</c:v>
                </c:pt>
                <c:pt idx="125">
                  <c:v>37437</c:v>
                </c:pt>
                <c:pt idx="126">
                  <c:v>37468</c:v>
                </c:pt>
                <c:pt idx="127">
                  <c:v>37499</c:v>
                </c:pt>
                <c:pt idx="128">
                  <c:v>37529</c:v>
                </c:pt>
                <c:pt idx="129">
                  <c:v>37560</c:v>
                </c:pt>
                <c:pt idx="130">
                  <c:v>37590</c:v>
                </c:pt>
                <c:pt idx="131">
                  <c:v>37621</c:v>
                </c:pt>
                <c:pt idx="132">
                  <c:v>37652</c:v>
                </c:pt>
                <c:pt idx="133">
                  <c:v>37680</c:v>
                </c:pt>
                <c:pt idx="134">
                  <c:v>37711</c:v>
                </c:pt>
                <c:pt idx="135">
                  <c:v>37741</c:v>
                </c:pt>
                <c:pt idx="136">
                  <c:v>37772</c:v>
                </c:pt>
                <c:pt idx="137">
                  <c:v>37802</c:v>
                </c:pt>
                <c:pt idx="138">
                  <c:v>37833</c:v>
                </c:pt>
                <c:pt idx="139">
                  <c:v>37864</c:v>
                </c:pt>
                <c:pt idx="140">
                  <c:v>37894</c:v>
                </c:pt>
                <c:pt idx="141">
                  <c:v>37925</c:v>
                </c:pt>
                <c:pt idx="142">
                  <c:v>37955</c:v>
                </c:pt>
                <c:pt idx="143">
                  <c:v>37986</c:v>
                </c:pt>
                <c:pt idx="144">
                  <c:v>38017</c:v>
                </c:pt>
                <c:pt idx="145">
                  <c:v>38046</c:v>
                </c:pt>
                <c:pt idx="146">
                  <c:v>38077</c:v>
                </c:pt>
                <c:pt idx="147">
                  <c:v>38107</c:v>
                </c:pt>
                <c:pt idx="148">
                  <c:v>38138</c:v>
                </c:pt>
                <c:pt idx="149">
                  <c:v>38168</c:v>
                </c:pt>
                <c:pt idx="150">
                  <c:v>38199</c:v>
                </c:pt>
                <c:pt idx="151">
                  <c:v>38230</c:v>
                </c:pt>
                <c:pt idx="152">
                  <c:v>38260</c:v>
                </c:pt>
                <c:pt idx="153">
                  <c:v>38291</c:v>
                </c:pt>
                <c:pt idx="154">
                  <c:v>38321</c:v>
                </c:pt>
                <c:pt idx="155">
                  <c:v>38352</c:v>
                </c:pt>
                <c:pt idx="156">
                  <c:v>38383</c:v>
                </c:pt>
                <c:pt idx="157">
                  <c:v>38411</c:v>
                </c:pt>
                <c:pt idx="158">
                  <c:v>38442</c:v>
                </c:pt>
                <c:pt idx="159">
                  <c:v>38472</c:v>
                </c:pt>
                <c:pt idx="160">
                  <c:v>38503</c:v>
                </c:pt>
                <c:pt idx="161">
                  <c:v>38533</c:v>
                </c:pt>
                <c:pt idx="162">
                  <c:v>38564</c:v>
                </c:pt>
                <c:pt idx="163">
                  <c:v>38595</c:v>
                </c:pt>
                <c:pt idx="164">
                  <c:v>38625</c:v>
                </c:pt>
                <c:pt idx="165">
                  <c:v>38656</c:v>
                </c:pt>
                <c:pt idx="166">
                  <c:v>38686</c:v>
                </c:pt>
                <c:pt idx="167">
                  <c:v>38717</c:v>
                </c:pt>
                <c:pt idx="168">
                  <c:v>38748</c:v>
                </c:pt>
                <c:pt idx="169">
                  <c:v>38776</c:v>
                </c:pt>
                <c:pt idx="170">
                  <c:v>38807</c:v>
                </c:pt>
                <c:pt idx="171">
                  <c:v>38837</c:v>
                </c:pt>
                <c:pt idx="172">
                  <c:v>38868</c:v>
                </c:pt>
                <c:pt idx="173">
                  <c:v>38898</c:v>
                </c:pt>
                <c:pt idx="174">
                  <c:v>38929</c:v>
                </c:pt>
                <c:pt idx="175">
                  <c:v>38960</c:v>
                </c:pt>
                <c:pt idx="176">
                  <c:v>38990</c:v>
                </c:pt>
                <c:pt idx="177">
                  <c:v>39021</c:v>
                </c:pt>
                <c:pt idx="178">
                  <c:v>39051</c:v>
                </c:pt>
                <c:pt idx="179">
                  <c:v>39082</c:v>
                </c:pt>
                <c:pt idx="180">
                  <c:v>39113</c:v>
                </c:pt>
                <c:pt idx="181">
                  <c:v>39141</c:v>
                </c:pt>
                <c:pt idx="182">
                  <c:v>39172</c:v>
                </c:pt>
                <c:pt idx="183">
                  <c:v>39202</c:v>
                </c:pt>
                <c:pt idx="184">
                  <c:v>39233</c:v>
                </c:pt>
                <c:pt idx="185">
                  <c:v>39263</c:v>
                </c:pt>
                <c:pt idx="186">
                  <c:v>39294</c:v>
                </c:pt>
                <c:pt idx="187">
                  <c:v>39325</c:v>
                </c:pt>
                <c:pt idx="188">
                  <c:v>39355</c:v>
                </c:pt>
                <c:pt idx="189">
                  <c:v>39386</c:v>
                </c:pt>
                <c:pt idx="190">
                  <c:v>39416</c:v>
                </c:pt>
                <c:pt idx="191">
                  <c:v>39447</c:v>
                </c:pt>
                <c:pt idx="192">
                  <c:v>39478</c:v>
                </c:pt>
                <c:pt idx="193">
                  <c:v>39507</c:v>
                </c:pt>
                <c:pt idx="194">
                  <c:v>39538</c:v>
                </c:pt>
                <c:pt idx="195">
                  <c:v>39568</c:v>
                </c:pt>
                <c:pt idx="196">
                  <c:v>39599</c:v>
                </c:pt>
                <c:pt idx="197">
                  <c:v>39629</c:v>
                </c:pt>
                <c:pt idx="198">
                  <c:v>39660</c:v>
                </c:pt>
                <c:pt idx="199">
                  <c:v>39691</c:v>
                </c:pt>
                <c:pt idx="200">
                  <c:v>39721</c:v>
                </c:pt>
                <c:pt idx="201">
                  <c:v>39752</c:v>
                </c:pt>
                <c:pt idx="202">
                  <c:v>39782</c:v>
                </c:pt>
                <c:pt idx="203">
                  <c:v>39813</c:v>
                </c:pt>
                <c:pt idx="204">
                  <c:v>39844</c:v>
                </c:pt>
                <c:pt idx="205">
                  <c:v>39872</c:v>
                </c:pt>
                <c:pt idx="206">
                  <c:v>39903</c:v>
                </c:pt>
                <c:pt idx="207">
                  <c:v>39933</c:v>
                </c:pt>
                <c:pt idx="208">
                  <c:v>39964</c:v>
                </c:pt>
                <c:pt idx="209">
                  <c:v>39994</c:v>
                </c:pt>
                <c:pt idx="210">
                  <c:v>40025</c:v>
                </c:pt>
                <c:pt idx="211">
                  <c:v>40056</c:v>
                </c:pt>
                <c:pt idx="212">
                  <c:v>40086</c:v>
                </c:pt>
                <c:pt idx="213">
                  <c:v>40117</c:v>
                </c:pt>
                <c:pt idx="214">
                  <c:v>40147</c:v>
                </c:pt>
                <c:pt idx="215">
                  <c:v>40178</c:v>
                </c:pt>
                <c:pt idx="216">
                  <c:v>40209</c:v>
                </c:pt>
                <c:pt idx="217">
                  <c:v>40237</c:v>
                </c:pt>
                <c:pt idx="218">
                  <c:v>40268</c:v>
                </c:pt>
                <c:pt idx="219">
                  <c:v>40298</c:v>
                </c:pt>
                <c:pt idx="220">
                  <c:v>40329</c:v>
                </c:pt>
                <c:pt idx="221">
                  <c:v>40359</c:v>
                </c:pt>
                <c:pt idx="222">
                  <c:v>40390</c:v>
                </c:pt>
                <c:pt idx="223">
                  <c:v>40421</c:v>
                </c:pt>
                <c:pt idx="224">
                  <c:v>40451</c:v>
                </c:pt>
                <c:pt idx="225">
                  <c:v>40482</c:v>
                </c:pt>
                <c:pt idx="226">
                  <c:v>40512</c:v>
                </c:pt>
                <c:pt idx="227">
                  <c:v>40543</c:v>
                </c:pt>
                <c:pt idx="228">
                  <c:v>40574</c:v>
                </c:pt>
                <c:pt idx="229">
                  <c:v>40602</c:v>
                </c:pt>
                <c:pt idx="230">
                  <c:v>40633</c:v>
                </c:pt>
                <c:pt idx="231">
                  <c:v>40663</c:v>
                </c:pt>
                <c:pt idx="232">
                  <c:v>40694</c:v>
                </c:pt>
                <c:pt idx="233">
                  <c:v>40724</c:v>
                </c:pt>
                <c:pt idx="234">
                  <c:v>40755</c:v>
                </c:pt>
                <c:pt idx="235">
                  <c:v>40786</c:v>
                </c:pt>
                <c:pt idx="236">
                  <c:v>40816</c:v>
                </c:pt>
                <c:pt idx="237">
                  <c:v>40847</c:v>
                </c:pt>
                <c:pt idx="238">
                  <c:v>40877</c:v>
                </c:pt>
                <c:pt idx="239">
                  <c:v>40908</c:v>
                </c:pt>
                <c:pt idx="240">
                  <c:v>40939</c:v>
                </c:pt>
                <c:pt idx="241">
                  <c:v>40968</c:v>
                </c:pt>
                <c:pt idx="242">
                  <c:v>40999</c:v>
                </c:pt>
                <c:pt idx="243">
                  <c:v>41029</c:v>
                </c:pt>
                <c:pt idx="244">
                  <c:v>41060</c:v>
                </c:pt>
                <c:pt idx="245">
                  <c:v>41090</c:v>
                </c:pt>
                <c:pt idx="246">
                  <c:v>41121</c:v>
                </c:pt>
                <c:pt idx="247">
                  <c:v>41152</c:v>
                </c:pt>
                <c:pt idx="248">
                  <c:v>41182</c:v>
                </c:pt>
                <c:pt idx="249">
                  <c:v>41213</c:v>
                </c:pt>
                <c:pt idx="250">
                  <c:v>41243</c:v>
                </c:pt>
                <c:pt idx="251">
                  <c:v>41274</c:v>
                </c:pt>
                <c:pt idx="252">
                  <c:v>41305</c:v>
                </c:pt>
                <c:pt idx="253">
                  <c:v>41333</c:v>
                </c:pt>
                <c:pt idx="254">
                  <c:v>41364</c:v>
                </c:pt>
                <c:pt idx="255">
                  <c:v>41394</c:v>
                </c:pt>
                <c:pt idx="256">
                  <c:v>41425</c:v>
                </c:pt>
                <c:pt idx="257">
                  <c:v>41455</c:v>
                </c:pt>
                <c:pt idx="258">
                  <c:v>41486</c:v>
                </c:pt>
                <c:pt idx="259">
                  <c:v>41517</c:v>
                </c:pt>
                <c:pt idx="260">
                  <c:v>41547</c:v>
                </c:pt>
                <c:pt idx="261">
                  <c:v>41578</c:v>
                </c:pt>
                <c:pt idx="262">
                  <c:v>41608</c:v>
                </c:pt>
                <c:pt idx="263">
                  <c:v>41639</c:v>
                </c:pt>
                <c:pt idx="264">
                  <c:v>41670</c:v>
                </c:pt>
                <c:pt idx="265">
                  <c:v>41698</c:v>
                </c:pt>
                <c:pt idx="266">
                  <c:v>41729</c:v>
                </c:pt>
                <c:pt idx="267">
                  <c:v>41759</c:v>
                </c:pt>
                <c:pt idx="268">
                  <c:v>41790</c:v>
                </c:pt>
                <c:pt idx="269">
                  <c:v>41820</c:v>
                </c:pt>
                <c:pt idx="270">
                  <c:v>41851</c:v>
                </c:pt>
                <c:pt idx="271">
                  <c:v>41882</c:v>
                </c:pt>
                <c:pt idx="272">
                  <c:v>41912</c:v>
                </c:pt>
                <c:pt idx="273">
                  <c:v>41943</c:v>
                </c:pt>
                <c:pt idx="274">
                  <c:v>41973</c:v>
                </c:pt>
                <c:pt idx="275">
                  <c:v>42004</c:v>
                </c:pt>
                <c:pt idx="276">
                  <c:v>42035</c:v>
                </c:pt>
                <c:pt idx="277">
                  <c:v>42063</c:v>
                </c:pt>
                <c:pt idx="278">
                  <c:v>42094</c:v>
                </c:pt>
                <c:pt idx="279">
                  <c:v>42124</c:v>
                </c:pt>
                <c:pt idx="280">
                  <c:v>42155</c:v>
                </c:pt>
                <c:pt idx="281">
                  <c:v>42185</c:v>
                </c:pt>
                <c:pt idx="282">
                  <c:v>42216</c:v>
                </c:pt>
                <c:pt idx="283">
                  <c:v>42247</c:v>
                </c:pt>
                <c:pt idx="284">
                  <c:v>42277</c:v>
                </c:pt>
                <c:pt idx="285">
                  <c:v>42308</c:v>
                </c:pt>
                <c:pt idx="286">
                  <c:v>42338</c:v>
                </c:pt>
                <c:pt idx="287">
                  <c:v>42369</c:v>
                </c:pt>
                <c:pt idx="288">
                  <c:v>42400</c:v>
                </c:pt>
                <c:pt idx="289">
                  <c:v>42429</c:v>
                </c:pt>
                <c:pt idx="290">
                  <c:v>42460</c:v>
                </c:pt>
                <c:pt idx="291">
                  <c:v>42490</c:v>
                </c:pt>
                <c:pt idx="292">
                  <c:v>42521</c:v>
                </c:pt>
                <c:pt idx="293">
                  <c:v>42551</c:v>
                </c:pt>
                <c:pt idx="294">
                  <c:v>42582</c:v>
                </c:pt>
                <c:pt idx="295">
                  <c:v>42613</c:v>
                </c:pt>
                <c:pt idx="296">
                  <c:v>42643</c:v>
                </c:pt>
                <c:pt idx="297">
                  <c:v>42674</c:v>
                </c:pt>
                <c:pt idx="298">
                  <c:v>42704</c:v>
                </c:pt>
                <c:pt idx="299">
                  <c:v>42735</c:v>
                </c:pt>
              </c:numCache>
            </c:numRef>
          </c:cat>
          <c:val>
            <c:numRef>
              <c:f>'Interest Rates and PE Ratios'!$B$5:$B$304</c:f>
              <c:numCache>
                <c:formatCode>0.00</c:formatCode>
                <c:ptCount val="300"/>
                <c:pt idx="0">
                  <c:v>14.327</c:v>
                </c:pt>
                <c:pt idx="1">
                  <c:v>14.306000000000001</c:v>
                </c:pt>
                <c:pt idx="2">
                  <c:v>13.827999999999999</c:v>
                </c:pt>
                <c:pt idx="3">
                  <c:v>13.773</c:v>
                </c:pt>
                <c:pt idx="4">
                  <c:v>14.502000000000001</c:v>
                </c:pt>
                <c:pt idx="5">
                  <c:v>14.593</c:v>
                </c:pt>
                <c:pt idx="6">
                  <c:v>14.236000000000001</c:v>
                </c:pt>
                <c:pt idx="7">
                  <c:v>13.383000000000001</c:v>
                </c:pt>
                <c:pt idx="8">
                  <c:v>12.84</c:v>
                </c:pt>
                <c:pt idx="9">
                  <c:v>12.167</c:v>
                </c:pt>
                <c:pt idx="10">
                  <c:v>11.544</c:v>
                </c:pt>
                <c:pt idx="11">
                  <c:v>13.068</c:v>
                </c:pt>
                <c:pt idx="12">
                  <c:v>12.744999999999999</c:v>
                </c:pt>
                <c:pt idx="13">
                  <c:v>13.236000000000001</c:v>
                </c:pt>
                <c:pt idx="14">
                  <c:v>14</c:v>
                </c:pt>
                <c:pt idx="15">
                  <c:v>13.886000000000001</c:v>
                </c:pt>
                <c:pt idx="16">
                  <c:v>13.557</c:v>
                </c:pt>
                <c:pt idx="17">
                  <c:v>13.619</c:v>
                </c:pt>
                <c:pt idx="18">
                  <c:v>13.968999999999999</c:v>
                </c:pt>
                <c:pt idx="19">
                  <c:v>14.388</c:v>
                </c:pt>
                <c:pt idx="20">
                  <c:v>14.601000000000001</c:v>
                </c:pt>
                <c:pt idx="21">
                  <c:v>15.221</c:v>
                </c:pt>
                <c:pt idx="22">
                  <c:v>15.673999999999999</c:v>
                </c:pt>
                <c:pt idx="23">
                  <c:v>15.26</c:v>
                </c:pt>
                <c:pt idx="24">
                  <c:v>16.176000000000002</c:v>
                </c:pt>
                <c:pt idx="25">
                  <c:v>16.131</c:v>
                </c:pt>
                <c:pt idx="26">
                  <c:v>15.539</c:v>
                </c:pt>
                <c:pt idx="27">
                  <c:v>14.744999999999999</c:v>
                </c:pt>
                <c:pt idx="28">
                  <c:v>14.744999999999999</c:v>
                </c:pt>
                <c:pt idx="29">
                  <c:v>14.32</c:v>
                </c:pt>
                <c:pt idx="30">
                  <c:v>13.287000000000001</c:v>
                </c:pt>
                <c:pt idx="31">
                  <c:v>13.605</c:v>
                </c:pt>
                <c:pt idx="32">
                  <c:v>13.425000000000001</c:v>
                </c:pt>
                <c:pt idx="33">
                  <c:v>13.02</c:v>
                </c:pt>
                <c:pt idx="34">
                  <c:v>12.561999999999999</c:v>
                </c:pt>
                <c:pt idx="35">
                  <c:v>12.002000000000001</c:v>
                </c:pt>
                <c:pt idx="36">
                  <c:v>11.91</c:v>
                </c:pt>
                <c:pt idx="37">
                  <c:v>11.476000000000001</c:v>
                </c:pt>
                <c:pt idx="38">
                  <c:v>11.603</c:v>
                </c:pt>
                <c:pt idx="39">
                  <c:v>12.362</c:v>
                </c:pt>
                <c:pt idx="40">
                  <c:v>12.379</c:v>
                </c:pt>
                <c:pt idx="41">
                  <c:v>11.773</c:v>
                </c:pt>
                <c:pt idx="42">
                  <c:v>12.582000000000001</c:v>
                </c:pt>
                <c:pt idx="43">
                  <c:v>12.766999999999999</c:v>
                </c:pt>
                <c:pt idx="44">
                  <c:v>12.492000000000001</c:v>
                </c:pt>
                <c:pt idx="45">
                  <c:v>12.271000000000001</c:v>
                </c:pt>
                <c:pt idx="46">
                  <c:v>12.442</c:v>
                </c:pt>
                <c:pt idx="47">
                  <c:v>13.053000000000001</c:v>
                </c:pt>
                <c:pt idx="48">
                  <c:v>13.028</c:v>
                </c:pt>
                <c:pt idx="49">
                  <c:v>13.22</c:v>
                </c:pt>
                <c:pt idx="50">
                  <c:v>13.015000000000001</c:v>
                </c:pt>
                <c:pt idx="51">
                  <c:v>13.427</c:v>
                </c:pt>
                <c:pt idx="52">
                  <c:v>13.395</c:v>
                </c:pt>
                <c:pt idx="53">
                  <c:v>13.358000000000001</c:v>
                </c:pt>
                <c:pt idx="54">
                  <c:v>12.664</c:v>
                </c:pt>
                <c:pt idx="55">
                  <c:v>13.902000000000001</c:v>
                </c:pt>
                <c:pt idx="56">
                  <c:v>13.950000000000001</c:v>
                </c:pt>
                <c:pt idx="57">
                  <c:v>14.869</c:v>
                </c:pt>
                <c:pt idx="58">
                  <c:v>14.661</c:v>
                </c:pt>
                <c:pt idx="59">
                  <c:v>14.523</c:v>
                </c:pt>
                <c:pt idx="60">
                  <c:v>15.053000000000001</c:v>
                </c:pt>
                <c:pt idx="61">
                  <c:v>15.43</c:v>
                </c:pt>
                <c:pt idx="62">
                  <c:v>14.716000000000001</c:v>
                </c:pt>
                <c:pt idx="63">
                  <c:v>14.34</c:v>
                </c:pt>
                <c:pt idx="64">
                  <c:v>15.24</c:v>
                </c:pt>
                <c:pt idx="65">
                  <c:v>16.074999999999999</c:v>
                </c:pt>
                <c:pt idx="66">
                  <c:v>15.559000000000001</c:v>
                </c:pt>
                <c:pt idx="67">
                  <c:v>15.722</c:v>
                </c:pt>
                <c:pt idx="68">
                  <c:v>15.707000000000001</c:v>
                </c:pt>
                <c:pt idx="69">
                  <c:v>15.695</c:v>
                </c:pt>
                <c:pt idx="70">
                  <c:v>14.69</c:v>
                </c:pt>
                <c:pt idx="71">
                  <c:v>15.290000000000001</c:v>
                </c:pt>
                <c:pt idx="72">
                  <c:v>15.597</c:v>
                </c:pt>
                <c:pt idx="73">
                  <c:v>16.167999999999999</c:v>
                </c:pt>
                <c:pt idx="74">
                  <c:v>16.573</c:v>
                </c:pt>
                <c:pt idx="75">
                  <c:v>17.452999999999999</c:v>
                </c:pt>
                <c:pt idx="76">
                  <c:v>16.86</c:v>
                </c:pt>
                <c:pt idx="77">
                  <c:v>15.450000000000001</c:v>
                </c:pt>
                <c:pt idx="78">
                  <c:v>17.404</c:v>
                </c:pt>
                <c:pt idx="79">
                  <c:v>15.993</c:v>
                </c:pt>
                <c:pt idx="80">
                  <c:v>15.834</c:v>
                </c:pt>
                <c:pt idx="81">
                  <c:v>15.144</c:v>
                </c:pt>
                <c:pt idx="82">
                  <c:v>17.161000000000001</c:v>
                </c:pt>
                <c:pt idx="83">
                  <c:v>17.404</c:v>
                </c:pt>
                <c:pt idx="84">
                  <c:v>18.27</c:v>
                </c:pt>
                <c:pt idx="85">
                  <c:v>18.38</c:v>
                </c:pt>
                <c:pt idx="86">
                  <c:v>19.975999999999999</c:v>
                </c:pt>
                <c:pt idx="87">
                  <c:v>20.698</c:v>
                </c:pt>
                <c:pt idx="88">
                  <c:v>19.923000000000002</c:v>
                </c:pt>
                <c:pt idx="89">
                  <c:v>19.675000000000001</c:v>
                </c:pt>
                <c:pt idx="90">
                  <c:v>20.472000000000001</c:v>
                </c:pt>
                <c:pt idx="91">
                  <c:v>19.343</c:v>
                </c:pt>
                <c:pt idx="92">
                  <c:v>19.09</c:v>
                </c:pt>
                <c:pt idx="93">
                  <c:v>18.352</c:v>
                </c:pt>
                <c:pt idx="94">
                  <c:v>18.483000000000001</c:v>
                </c:pt>
                <c:pt idx="95">
                  <c:v>19.209</c:v>
                </c:pt>
                <c:pt idx="96">
                  <c:v>19.001000000000001</c:v>
                </c:pt>
                <c:pt idx="97">
                  <c:v>18.603999999999999</c:v>
                </c:pt>
                <c:pt idx="98">
                  <c:v>18.533999999999999</c:v>
                </c:pt>
                <c:pt idx="99">
                  <c:v>17.042999999999999</c:v>
                </c:pt>
                <c:pt idx="100">
                  <c:v>17.302</c:v>
                </c:pt>
                <c:pt idx="101">
                  <c:v>17.081</c:v>
                </c:pt>
                <c:pt idx="102">
                  <c:v>17.872</c:v>
                </c:pt>
                <c:pt idx="103">
                  <c:v>17.908000000000001</c:v>
                </c:pt>
                <c:pt idx="104">
                  <c:v>17.753</c:v>
                </c:pt>
                <c:pt idx="105">
                  <c:v>17.234999999999999</c:v>
                </c:pt>
                <c:pt idx="106">
                  <c:v>17.219000000000001</c:v>
                </c:pt>
                <c:pt idx="107">
                  <c:v>17.158999999999999</c:v>
                </c:pt>
                <c:pt idx="108">
                  <c:v>16.795999999999999</c:v>
                </c:pt>
                <c:pt idx="109">
                  <c:v>17.414000000000001</c:v>
                </c:pt>
                <c:pt idx="110">
                  <c:v>16.835000000000001</c:v>
                </c:pt>
                <c:pt idx="111">
                  <c:v>16.803000000000001</c:v>
                </c:pt>
                <c:pt idx="112">
                  <c:v>17.266999999999999</c:v>
                </c:pt>
                <c:pt idx="113">
                  <c:v>17.233000000000001</c:v>
                </c:pt>
                <c:pt idx="114">
                  <c:v>17.123000000000001</c:v>
                </c:pt>
                <c:pt idx="115">
                  <c:v>16.853999999999999</c:v>
                </c:pt>
                <c:pt idx="116">
                  <c:v>15.023</c:v>
                </c:pt>
                <c:pt idx="117">
                  <c:v>16.335000000000001</c:v>
                </c:pt>
                <c:pt idx="118">
                  <c:v>16.867000000000001</c:v>
                </c:pt>
                <c:pt idx="119">
                  <c:v>16.785</c:v>
                </c:pt>
                <c:pt idx="120">
                  <c:v>17.019000000000002</c:v>
                </c:pt>
                <c:pt idx="121">
                  <c:v>17.236000000000001</c:v>
                </c:pt>
                <c:pt idx="122">
                  <c:v>16.923000000000002</c:v>
                </c:pt>
                <c:pt idx="123">
                  <c:v>16.317</c:v>
                </c:pt>
                <c:pt idx="124">
                  <c:v>15.917</c:v>
                </c:pt>
                <c:pt idx="125">
                  <c:v>15.652000000000001</c:v>
                </c:pt>
                <c:pt idx="126">
                  <c:v>14.928000000000001</c:v>
                </c:pt>
                <c:pt idx="127">
                  <c:v>14.572000000000001</c:v>
                </c:pt>
                <c:pt idx="128">
                  <c:v>15.055</c:v>
                </c:pt>
                <c:pt idx="129">
                  <c:v>14.233000000000001</c:v>
                </c:pt>
                <c:pt idx="130">
                  <c:v>14.234999999999999</c:v>
                </c:pt>
                <c:pt idx="131">
                  <c:v>14.252000000000001</c:v>
                </c:pt>
                <c:pt idx="132">
                  <c:v>14.586</c:v>
                </c:pt>
                <c:pt idx="133">
                  <c:v>13.472</c:v>
                </c:pt>
                <c:pt idx="134">
                  <c:v>13.528</c:v>
                </c:pt>
                <c:pt idx="135">
                  <c:v>14.213000000000001</c:v>
                </c:pt>
                <c:pt idx="136">
                  <c:v>14.262</c:v>
                </c:pt>
                <c:pt idx="137">
                  <c:v>15.045</c:v>
                </c:pt>
                <c:pt idx="138">
                  <c:v>14.742000000000001</c:v>
                </c:pt>
                <c:pt idx="139">
                  <c:v>14.774000000000001</c:v>
                </c:pt>
                <c:pt idx="140">
                  <c:v>14.689</c:v>
                </c:pt>
                <c:pt idx="141">
                  <c:v>15.007</c:v>
                </c:pt>
                <c:pt idx="142">
                  <c:v>14.409000000000001</c:v>
                </c:pt>
                <c:pt idx="143">
                  <c:v>14.417</c:v>
                </c:pt>
                <c:pt idx="144">
                  <c:v>14.795</c:v>
                </c:pt>
                <c:pt idx="145">
                  <c:v>14.773</c:v>
                </c:pt>
                <c:pt idx="146">
                  <c:v>14.587</c:v>
                </c:pt>
                <c:pt idx="147">
                  <c:v>14.428000000000001</c:v>
                </c:pt>
                <c:pt idx="148">
                  <c:v>13.943</c:v>
                </c:pt>
                <c:pt idx="149">
                  <c:v>14.118</c:v>
                </c:pt>
                <c:pt idx="150">
                  <c:v>14.266</c:v>
                </c:pt>
                <c:pt idx="151">
                  <c:v>13.841000000000001</c:v>
                </c:pt>
                <c:pt idx="152">
                  <c:v>14.133000000000001</c:v>
                </c:pt>
                <c:pt idx="153">
                  <c:v>14.262</c:v>
                </c:pt>
                <c:pt idx="154">
                  <c:v>14.401</c:v>
                </c:pt>
                <c:pt idx="155">
                  <c:v>14.404</c:v>
                </c:pt>
                <c:pt idx="156">
                  <c:v>14.625999999999999</c:v>
                </c:pt>
                <c:pt idx="157">
                  <c:v>14.653</c:v>
                </c:pt>
                <c:pt idx="158">
                  <c:v>14.581</c:v>
                </c:pt>
                <c:pt idx="159">
                  <c:v>13.997</c:v>
                </c:pt>
                <c:pt idx="160">
                  <c:v>13.307</c:v>
                </c:pt>
                <c:pt idx="161">
                  <c:v>14.221</c:v>
                </c:pt>
                <c:pt idx="162">
                  <c:v>14.16</c:v>
                </c:pt>
                <c:pt idx="163">
                  <c:v>14.68</c:v>
                </c:pt>
                <c:pt idx="164">
                  <c:v>14.231</c:v>
                </c:pt>
                <c:pt idx="165">
                  <c:v>13.776</c:v>
                </c:pt>
                <c:pt idx="166">
                  <c:v>14.199</c:v>
                </c:pt>
                <c:pt idx="167">
                  <c:v>13.951000000000001</c:v>
                </c:pt>
                <c:pt idx="168">
                  <c:v>14.455</c:v>
                </c:pt>
                <c:pt idx="169">
                  <c:v>14.694000000000001</c:v>
                </c:pt>
                <c:pt idx="170">
                  <c:v>14.872</c:v>
                </c:pt>
                <c:pt idx="171">
                  <c:v>15.149000000000001</c:v>
                </c:pt>
                <c:pt idx="172">
                  <c:v>14.054</c:v>
                </c:pt>
                <c:pt idx="173">
                  <c:v>13.318</c:v>
                </c:pt>
                <c:pt idx="174">
                  <c:v>13.305</c:v>
                </c:pt>
                <c:pt idx="175">
                  <c:v>13.451000000000001</c:v>
                </c:pt>
                <c:pt idx="176">
                  <c:v>13.112</c:v>
                </c:pt>
                <c:pt idx="177">
                  <c:v>13.941000000000001</c:v>
                </c:pt>
                <c:pt idx="178">
                  <c:v>13.984999999999999</c:v>
                </c:pt>
                <c:pt idx="179">
                  <c:v>14.456</c:v>
                </c:pt>
                <c:pt idx="180">
                  <c:v>14.718</c:v>
                </c:pt>
                <c:pt idx="181">
                  <c:v>15.228</c:v>
                </c:pt>
                <c:pt idx="182">
                  <c:v>14.926</c:v>
                </c:pt>
                <c:pt idx="183">
                  <c:v>15.464</c:v>
                </c:pt>
                <c:pt idx="184">
                  <c:v>15.368</c:v>
                </c:pt>
                <c:pt idx="185">
                  <c:v>15.524000000000001</c:v>
                </c:pt>
                <c:pt idx="186">
                  <c:v>15.659000000000001</c:v>
                </c:pt>
                <c:pt idx="187">
                  <c:v>14.875</c:v>
                </c:pt>
                <c:pt idx="188">
                  <c:v>15.258000000000001</c:v>
                </c:pt>
                <c:pt idx="189">
                  <c:v>16.038</c:v>
                </c:pt>
                <c:pt idx="190">
                  <c:v>15.166</c:v>
                </c:pt>
                <c:pt idx="191">
                  <c:v>14.883000000000001</c:v>
                </c:pt>
                <c:pt idx="192">
                  <c:v>13.295</c:v>
                </c:pt>
                <c:pt idx="193">
                  <c:v>13.259</c:v>
                </c:pt>
                <c:pt idx="194">
                  <c:v>12.455</c:v>
                </c:pt>
                <c:pt idx="195">
                  <c:v>12.861000000000001</c:v>
                </c:pt>
                <c:pt idx="196">
                  <c:v>13.115</c:v>
                </c:pt>
                <c:pt idx="197">
                  <c:v>11.945</c:v>
                </c:pt>
                <c:pt idx="198">
                  <c:v>11.032</c:v>
                </c:pt>
                <c:pt idx="199">
                  <c:v>10.974</c:v>
                </c:pt>
                <c:pt idx="200">
                  <c:v>10.98</c:v>
                </c:pt>
                <c:pt idx="201">
                  <c:v>8.0180000000000007</c:v>
                </c:pt>
                <c:pt idx="202">
                  <c:v>8.4730000000000008</c:v>
                </c:pt>
                <c:pt idx="203">
                  <c:v>9.9610000000000003</c:v>
                </c:pt>
                <c:pt idx="204">
                  <c:v>10.272</c:v>
                </c:pt>
                <c:pt idx="205">
                  <c:v>10.663</c:v>
                </c:pt>
                <c:pt idx="206">
                  <c:v>12.427</c:v>
                </c:pt>
                <c:pt idx="207">
                  <c:v>13.165000000000001</c:v>
                </c:pt>
                <c:pt idx="208">
                  <c:v>13.96</c:v>
                </c:pt>
                <c:pt idx="209">
                  <c:v>14.281000000000001</c:v>
                </c:pt>
                <c:pt idx="210">
                  <c:v>15.537000000000001</c:v>
                </c:pt>
                <c:pt idx="211">
                  <c:v>15.923</c:v>
                </c:pt>
                <c:pt idx="212">
                  <c:v>16.503</c:v>
                </c:pt>
                <c:pt idx="213">
                  <c:v>16.199000000000002</c:v>
                </c:pt>
                <c:pt idx="214">
                  <c:v>15.298</c:v>
                </c:pt>
                <c:pt idx="215">
                  <c:v>15.290000000000001</c:v>
                </c:pt>
                <c:pt idx="216">
                  <c:v>14.561</c:v>
                </c:pt>
                <c:pt idx="217">
                  <c:v>14.144</c:v>
                </c:pt>
                <c:pt idx="218">
                  <c:v>14.014000000000001</c:v>
                </c:pt>
                <c:pt idx="219">
                  <c:v>13.11</c:v>
                </c:pt>
                <c:pt idx="220">
                  <c:v>11.202999999999999</c:v>
                </c:pt>
                <c:pt idx="221">
                  <c:v>11.968999999999999</c:v>
                </c:pt>
                <c:pt idx="222">
                  <c:v>12.022</c:v>
                </c:pt>
                <c:pt idx="223">
                  <c:v>11.667</c:v>
                </c:pt>
                <c:pt idx="224">
                  <c:v>12.61</c:v>
                </c:pt>
                <c:pt idx="225">
                  <c:v>12.717000000000001</c:v>
                </c:pt>
                <c:pt idx="226">
                  <c:v>12.202999999999999</c:v>
                </c:pt>
                <c:pt idx="227">
                  <c:v>12.629</c:v>
                </c:pt>
                <c:pt idx="228">
                  <c:v>12.535</c:v>
                </c:pt>
                <c:pt idx="229">
                  <c:v>12.47</c:v>
                </c:pt>
                <c:pt idx="230">
                  <c:v>11.874000000000001</c:v>
                </c:pt>
                <c:pt idx="231">
                  <c:v>12.433</c:v>
                </c:pt>
                <c:pt idx="232">
                  <c:v>11.51</c:v>
                </c:pt>
                <c:pt idx="233">
                  <c:v>11.036</c:v>
                </c:pt>
                <c:pt idx="234">
                  <c:v>11.495000000000001</c:v>
                </c:pt>
                <c:pt idx="235">
                  <c:v>10.523</c:v>
                </c:pt>
                <c:pt idx="236">
                  <c:v>9.9660000000000011</c:v>
                </c:pt>
                <c:pt idx="237">
                  <c:v>10.762</c:v>
                </c:pt>
                <c:pt idx="238">
                  <c:v>10.452999999999999</c:v>
                </c:pt>
                <c:pt idx="239">
                  <c:v>10.52</c:v>
                </c:pt>
                <c:pt idx="240">
                  <c:v>10.91</c:v>
                </c:pt>
                <c:pt idx="241">
                  <c:v>11.234999999999999</c:v>
                </c:pt>
                <c:pt idx="242">
                  <c:v>11.206</c:v>
                </c:pt>
                <c:pt idx="243">
                  <c:v>11.449</c:v>
                </c:pt>
                <c:pt idx="244">
                  <c:v>10.602</c:v>
                </c:pt>
                <c:pt idx="245">
                  <c:v>10.615</c:v>
                </c:pt>
                <c:pt idx="246">
                  <c:v>11.281000000000001</c:v>
                </c:pt>
                <c:pt idx="247">
                  <c:v>12.019</c:v>
                </c:pt>
                <c:pt idx="248">
                  <c:v>12.385</c:v>
                </c:pt>
                <c:pt idx="249">
                  <c:v>12.931000000000001</c:v>
                </c:pt>
                <c:pt idx="250">
                  <c:v>12.64</c:v>
                </c:pt>
                <c:pt idx="251">
                  <c:v>13.265000000000001</c:v>
                </c:pt>
                <c:pt idx="252">
                  <c:v>13.948</c:v>
                </c:pt>
                <c:pt idx="253">
                  <c:v>14.015000000000001</c:v>
                </c:pt>
                <c:pt idx="254">
                  <c:v>13.967000000000001</c:v>
                </c:pt>
                <c:pt idx="255">
                  <c:v>14.208</c:v>
                </c:pt>
                <c:pt idx="256">
                  <c:v>13.692</c:v>
                </c:pt>
                <c:pt idx="257">
                  <c:v>12.813000000000001</c:v>
                </c:pt>
                <c:pt idx="258">
                  <c:v>13.875</c:v>
                </c:pt>
                <c:pt idx="259">
                  <c:v>14.125999999999999</c:v>
                </c:pt>
                <c:pt idx="260">
                  <c:v>14.359</c:v>
                </c:pt>
                <c:pt idx="261">
                  <c:v>14.778</c:v>
                </c:pt>
                <c:pt idx="262">
                  <c:v>14.423999999999999</c:v>
                </c:pt>
                <c:pt idx="263">
                  <c:v>14.255000000000001</c:v>
                </c:pt>
                <c:pt idx="264">
                  <c:v>13.724</c:v>
                </c:pt>
                <c:pt idx="265">
                  <c:v>14.271000000000001</c:v>
                </c:pt>
                <c:pt idx="266">
                  <c:v>14.135</c:v>
                </c:pt>
                <c:pt idx="267">
                  <c:v>14.568</c:v>
                </c:pt>
                <c:pt idx="268">
                  <c:v>14.491</c:v>
                </c:pt>
                <c:pt idx="269">
                  <c:v>14.383000000000001</c:v>
                </c:pt>
                <c:pt idx="270">
                  <c:v>14.851000000000001</c:v>
                </c:pt>
                <c:pt idx="271">
                  <c:v>14.897</c:v>
                </c:pt>
                <c:pt idx="272">
                  <c:v>14.134</c:v>
                </c:pt>
                <c:pt idx="273">
                  <c:v>14.435</c:v>
                </c:pt>
                <c:pt idx="274">
                  <c:v>13.966000000000001</c:v>
                </c:pt>
                <c:pt idx="275">
                  <c:v>14.317</c:v>
                </c:pt>
                <c:pt idx="276">
                  <c:v>15.13</c:v>
                </c:pt>
                <c:pt idx="277">
                  <c:v>16.172000000000001</c:v>
                </c:pt>
                <c:pt idx="278">
                  <c:v>16.495000000000001</c:v>
                </c:pt>
                <c:pt idx="279">
                  <c:v>16.743000000000002</c:v>
                </c:pt>
                <c:pt idx="280">
                  <c:v>15.999000000000001</c:v>
                </c:pt>
                <c:pt idx="281">
                  <c:v>15.782</c:v>
                </c:pt>
                <c:pt idx="282">
                  <c:v>15.524000000000001</c:v>
                </c:pt>
                <c:pt idx="283">
                  <c:v>14.398</c:v>
                </c:pt>
                <c:pt idx="284">
                  <c:v>14.508000000000001</c:v>
                </c:pt>
                <c:pt idx="285">
                  <c:v>15.441000000000001</c:v>
                </c:pt>
                <c:pt idx="286">
                  <c:v>15.058</c:v>
                </c:pt>
                <c:pt idx="287">
                  <c:v>15.503</c:v>
                </c:pt>
                <c:pt idx="288">
                  <c:v>14.909000000000001</c:v>
                </c:pt>
                <c:pt idx="289">
                  <c:v>15.192</c:v>
                </c:pt>
                <c:pt idx="290">
                  <c:v>15.351000000000001</c:v>
                </c:pt>
                <c:pt idx="291">
                  <c:v>15.857000000000001</c:v>
                </c:pt>
              </c:numCache>
            </c:numRef>
          </c:val>
          <c:smooth val="0"/>
        </c:ser>
        <c:dLbls>
          <c:showLegendKey val="0"/>
          <c:showVal val="0"/>
          <c:showCatName val="0"/>
          <c:showSerName val="0"/>
          <c:showPercent val="0"/>
          <c:showBubbleSize val="0"/>
        </c:dLbls>
        <c:marker val="1"/>
        <c:smooth val="0"/>
        <c:axId val="235918560"/>
        <c:axId val="235918952"/>
      </c:lineChart>
      <c:dateAx>
        <c:axId val="238563120"/>
        <c:scaling>
          <c:orientation val="minMax"/>
          <c:max val="43070"/>
        </c:scaling>
        <c:delete val="0"/>
        <c:axPos val="t"/>
        <c:numFmt formatCode="yyyy" sourceLinked="0"/>
        <c:majorTickMark val="out"/>
        <c:minorTickMark val="out"/>
        <c:tickLblPos val="high"/>
        <c:spPr>
          <a:ln w="12700">
            <a:solidFill>
              <a:srgbClr val="000000"/>
            </a:solidFill>
            <a:prstDash val="solid"/>
          </a:ln>
        </c:spPr>
        <c:txPr>
          <a:bodyPr rot="0" vert="horz"/>
          <a:lstStyle/>
          <a:p>
            <a:pPr>
              <a:defRPr/>
            </a:pPr>
            <a:endParaRPr lang="en-US"/>
          </a:p>
        </c:txPr>
        <c:crossAx val="238563512"/>
        <c:crossesAt val="12"/>
        <c:auto val="1"/>
        <c:lblOffset val="100"/>
        <c:baseTimeUnit val="months"/>
        <c:majorUnit val="48"/>
        <c:majorTimeUnit val="months"/>
        <c:minorUnit val="12"/>
        <c:minorTimeUnit val="months"/>
      </c:dateAx>
      <c:valAx>
        <c:axId val="238563512"/>
        <c:scaling>
          <c:orientation val="maxMin"/>
          <c:max val="11"/>
          <c:min val="0"/>
        </c:scaling>
        <c:delete val="0"/>
        <c:axPos val="l"/>
        <c:numFmt formatCode="0" sourceLinked="0"/>
        <c:majorTickMark val="in"/>
        <c:minorTickMark val="none"/>
        <c:tickLblPos val="nextTo"/>
        <c:spPr>
          <a:ln w="12700">
            <a:solidFill>
              <a:srgbClr val="000000"/>
            </a:solidFill>
            <a:prstDash val="solid"/>
          </a:ln>
        </c:spPr>
        <c:txPr>
          <a:bodyPr rot="0" vert="horz"/>
          <a:lstStyle/>
          <a:p>
            <a:pPr>
              <a:defRPr/>
            </a:pPr>
            <a:endParaRPr lang="en-US"/>
          </a:p>
        </c:txPr>
        <c:crossAx val="238563120"/>
        <c:crosses val="autoZero"/>
        <c:crossBetween val="between"/>
        <c:majorUnit val="2"/>
      </c:valAx>
      <c:dateAx>
        <c:axId val="235918560"/>
        <c:scaling>
          <c:orientation val="minMax"/>
        </c:scaling>
        <c:delete val="1"/>
        <c:axPos val="b"/>
        <c:numFmt formatCode="mmm\-yy" sourceLinked="1"/>
        <c:majorTickMark val="out"/>
        <c:minorTickMark val="none"/>
        <c:tickLblPos val="nextTo"/>
        <c:crossAx val="235918952"/>
        <c:crosses val="autoZero"/>
        <c:auto val="1"/>
        <c:lblOffset val="100"/>
        <c:baseTimeUnit val="months"/>
      </c:dateAx>
      <c:valAx>
        <c:axId val="235918952"/>
        <c:scaling>
          <c:orientation val="minMax"/>
          <c:max val="23"/>
          <c:min val="5"/>
        </c:scaling>
        <c:delete val="0"/>
        <c:axPos val="r"/>
        <c:numFmt formatCode="0" sourceLinked="0"/>
        <c:majorTickMark val="in"/>
        <c:minorTickMark val="none"/>
        <c:tickLblPos val="nextTo"/>
        <c:spPr>
          <a:ln w="12700">
            <a:solidFill>
              <a:srgbClr val="000000"/>
            </a:solidFill>
            <a:prstDash val="solid"/>
          </a:ln>
        </c:spPr>
        <c:txPr>
          <a:bodyPr rot="0" vert="horz"/>
          <a:lstStyle/>
          <a:p>
            <a:pPr>
              <a:defRPr/>
            </a:pPr>
            <a:endParaRPr lang="en-US"/>
          </a:p>
        </c:txPr>
        <c:crossAx val="235918560"/>
        <c:crosses val="max"/>
        <c:crossBetween val="between"/>
        <c:majorUnit val="2"/>
      </c:valAx>
      <c:spPr>
        <a:noFill/>
        <a:ln w="25400">
          <a:noFill/>
        </a:ln>
      </c:spPr>
    </c:plotArea>
    <c:legend>
      <c:legendPos val="b"/>
      <c:layout>
        <c:manualLayout>
          <c:xMode val="edge"/>
          <c:yMode val="edge"/>
          <c:x val="0.2516362491513513"/>
          <c:y val="0.93245002732429705"/>
          <c:w val="0.48004759656395884"/>
          <c:h val="6.7549972675702924E-2"/>
        </c:manualLayout>
      </c:layout>
      <c:overlay val="0"/>
      <c:spPr>
        <a:noFill/>
        <a:ln w="25400">
          <a:noFill/>
        </a:ln>
      </c:spPr>
    </c:legend>
    <c:plotVisOnly val="1"/>
    <c:dispBlanksAs val="gap"/>
    <c:showDLblsOverMax val="0"/>
  </c:chart>
  <c:spPr>
    <a:solidFill>
      <a:srgbClr val="FFFFFF"/>
    </a:solidFill>
    <a:ln w="9525">
      <a:noFill/>
    </a:ln>
  </c:spPr>
  <c:txPr>
    <a:bodyPr/>
    <a:lstStyle/>
    <a:p>
      <a:pPr>
        <a:defRPr sz="1200" b="0" i="0" u="none" strike="noStrike" baseline="0">
          <a:solidFill>
            <a:srgbClr val="717073"/>
          </a:solidFill>
          <a:latin typeface="+mn-lt"/>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595744680851063E-2"/>
          <c:y val="5.9808612440191741E-2"/>
          <c:w val="0.89645390070921771"/>
          <c:h val="0.75598086124401964"/>
        </c:manualLayout>
      </c:layout>
      <c:lineChart>
        <c:grouping val="standard"/>
        <c:varyColors val="0"/>
        <c:ser>
          <c:idx val="2"/>
          <c:order val="0"/>
          <c:tx>
            <c:strRef>
              <c:f>Sheet1!$B$1</c:f>
              <c:strCache>
                <c:ptCount val="1"/>
                <c:pt idx="0">
                  <c:v>Sydney</c:v>
                </c:pt>
              </c:strCache>
            </c:strRef>
          </c:tx>
          <c:spPr>
            <a:ln w="45088">
              <a:solidFill>
                <a:srgbClr val="FFFF00"/>
              </a:solidFill>
              <a:prstDash val="solid"/>
            </a:ln>
          </c:spPr>
          <c:marker>
            <c:symbol val="none"/>
          </c:marker>
          <c:cat>
            <c:numRef>
              <c:f>Sheet1!$A$2:$A$289</c:f>
              <c:numCache>
                <c:formatCode>mmm\-yy</c:formatCode>
                <c:ptCount val="288"/>
                <c:pt idx="0">
                  <c:v>31837</c:v>
                </c:pt>
                <c:pt idx="1">
                  <c:v>31929</c:v>
                </c:pt>
                <c:pt idx="2">
                  <c:v>32021</c:v>
                </c:pt>
                <c:pt idx="3">
                  <c:v>32112</c:v>
                </c:pt>
                <c:pt idx="4">
                  <c:v>32203</c:v>
                </c:pt>
                <c:pt idx="5">
                  <c:v>32295</c:v>
                </c:pt>
                <c:pt idx="6">
                  <c:v>32387</c:v>
                </c:pt>
                <c:pt idx="7">
                  <c:v>32478</c:v>
                </c:pt>
                <c:pt idx="8">
                  <c:v>32568</c:v>
                </c:pt>
                <c:pt idx="9">
                  <c:v>32660</c:v>
                </c:pt>
                <c:pt idx="10">
                  <c:v>32752</c:v>
                </c:pt>
                <c:pt idx="11">
                  <c:v>32843</c:v>
                </c:pt>
                <c:pt idx="12">
                  <c:v>32933</c:v>
                </c:pt>
                <c:pt idx="13">
                  <c:v>33025</c:v>
                </c:pt>
                <c:pt idx="14">
                  <c:v>33117</c:v>
                </c:pt>
                <c:pt idx="15">
                  <c:v>33208</c:v>
                </c:pt>
                <c:pt idx="16">
                  <c:v>33298</c:v>
                </c:pt>
                <c:pt idx="17">
                  <c:v>33390</c:v>
                </c:pt>
                <c:pt idx="18">
                  <c:v>33482</c:v>
                </c:pt>
                <c:pt idx="19">
                  <c:v>33573</c:v>
                </c:pt>
                <c:pt idx="20">
                  <c:v>33664</c:v>
                </c:pt>
                <c:pt idx="21">
                  <c:v>33756</c:v>
                </c:pt>
                <c:pt idx="22">
                  <c:v>33848</c:v>
                </c:pt>
                <c:pt idx="23">
                  <c:v>33939</c:v>
                </c:pt>
                <c:pt idx="24">
                  <c:v>34029</c:v>
                </c:pt>
                <c:pt idx="25">
                  <c:v>34121</c:v>
                </c:pt>
                <c:pt idx="26">
                  <c:v>34213</c:v>
                </c:pt>
                <c:pt idx="27">
                  <c:v>34304</c:v>
                </c:pt>
                <c:pt idx="28">
                  <c:v>34394</c:v>
                </c:pt>
                <c:pt idx="29">
                  <c:v>34486</c:v>
                </c:pt>
                <c:pt idx="30">
                  <c:v>34578</c:v>
                </c:pt>
                <c:pt idx="31">
                  <c:v>34669</c:v>
                </c:pt>
                <c:pt idx="32">
                  <c:v>34759</c:v>
                </c:pt>
                <c:pt idx="33">
                  <c:v>34851</c:v>
                </c:pt>
                <c:pt idx="34">
                  <c:v>34943</c:v>
                </c:pt>
                <c:pt idx="35">
                  <c:v>35034</c:v>
                </c:pt>
                <c:pt idx="36">
                  <c:v>35125</c:v>
                </c:pt>
                <c:pt idx="37">
                  <c:v>35217</c:v>
                </c:pt>
                <c:pt idx="38">
                  <c:v>35309</c:v>
                </c:pt>
                <c:pt idx="39">
                  <c:v>35400</c:v>
                </c:pt>
                <c:pt idx="40">
                  <c:v>35490</c:v>
                </c:pt>
                <c:pt idx="41">
                  <c:v>35582</c:v>
                </c:pt>
                <c:pt idx="42">
                  <c:v>35674</c:v>
                </c:pt>
                <c:pt idx="43">
                  <c:v>35765</c:v>
                </c:pt>
                <c:pt idx="44">
                  <c:v>35855</c:v>
                </c:pt>
                <c:pt idx="45">
                  <c:v>35947</c:v>
                </c:pt>
                <c:pt idx="46">
                  <c:v>36039</c:v>
                </c:pt>
                <c:pt idx="47">
                  <c:v>36130</c:v>
                </c:pt>
                <c:pt idx="48">
                  <c:v>36220</c:v>
                </c:pt>
                <c:pt idx="49">
                  <c:v>36312</c:v>
                </c:pt>
                <c:pt idx="50">
                  <c:v>36404</c:v>
                </c:pt>
                <c:pt idx="51">
                  <c:v>36495</c:v>
                </c:pt>
                <c:pt idx="52">
                  <c:v>36586</c:v>
                </c:pt>
                <c:pt idx="53">
                  <c:v>36678</c:v>
                </c:pt>
                <c:pt idx="54">
                  <c:v>36770</c:v>
                </c:pt>
                <c:pt idx="55">
                  <c:v>36861</c:v>
                </c:pt>
                <c:pt idx="56">
                  <c:v>36951</c:v>
                </c:pt>
                <c:pt idx="57">
                  <c:v>37043</c:v>
                </c:pt>
                <c:pt idx="58">
                  <c:v>37135</c:v>
                </c:pt>
                <c:pt idx="59">
                  <c:v>37226</c:v>
                </c:pt>
                <c:pt idx="60">
                  <c:v>37316</c:v>
                </c:pt>
                <c:pt idx="61">
                  <c:v>37408</c:v>
                </c:pt>
                <c:pt idx="62">
                  <c:v>37500</c:v>
                </c:pt>
                <c:pt idx="63">
                  <c:v>37591</c:v>
                </c:pt>
                <c:pt idx="64">
                  <c:v>37681</c:v>
                </c:pt>
                <c:pt idx="65">
                  <c:v>37773</c:v>
                </c:pt>
                <c:pt idx="66">
                  <c:v>37865</c:v>
                </c:pt>
                <c:pt idx="67">
                  <c:v>37956</c:v>
                </c:pt>
                <c:pt idx="68">
                  <c:v>38047</c:v>
                </c:pt>
                <c:pt idx="69">
                  <c:v>38139</c:v>
                </c:pt>
                <c:pt idx="70">
                  <c:v>38231</c:v>
                </c:pt>
                <c:pt idx="71">
                  <c:v>38322</c:v>
                </c:pt>
                <c:pt idx="72">
                  <c:v>38412</c:v>
                </c:pt>
                <c:pt idx="73">
                  <c:v>38504</c:v>
                </c:pt>
                <c:pt idx="74">
                  <c:v>38596</c:v>
                </c:pt>
                <c:pt idx="75">
                  <c:v>38687</c:v>
                </c:pt>
                <c:pt idx="76">
                  <c:v>38777</c:v>
                </c:pt>
                <c:pt idx="77">
                  <c:v>38869</c:v>
                </c:pt>
                <c:pt idx="78">
                  <c:v>38961</c:v>
                </c:pt>
                <c:pt idx="79">
                  <c:v>39052</c:v>
                </c:pt>
                <c:pt idx="80">
                  <c:v>39142</c:v>
                </c:pt>
                <c:pt idx="81">
                  <c:v>39234</c:v>
                </c:pt>
                <c:pt idx="82">
                  <c:v>39326</c:v>
                </c:pt>
                <c:pt idx="83">
                  <c:v>39417</c:v>
                </c:pt>
                <c:pt idx="84">
                  <c:v>39508</c:v>
                </c:pt>
                <c:pt idx="85">
                  <c:v>39600</c:v>
                </c:pt>
                <c:pt idx="86">
                  <c:v>39692</c:v>
                </c:pt>
                <c:pt idx="87">
                  <c:v>39783</c:v>
                </c:pt>
                <c:pt idx="88">
                  <c:v>39873</c:v>
                </c:pt>
                <c:pt idx="89">
                  <c:v>39965</c:v>
                </c:pt>
                <c:pt idx="90">
                  <c:v>40057</c:v>
                </c:pt>
                <c:pt idx="91">
                  <c:v>40148</c:v>
                </c:pt>
                <c:pt idx="92">
                  <c:v>40238</c:v>
                </c:pt>
                <c:pt idx="93">
                  <c:v>40330</c:v>
                </c:pt>
                <c:pt idx="94">
                  <c:v>40422</c:v>
                </c:pt>
                <c:pt idx="95">
                  <c:v>40513</c:v>
                </c:pt>
                <c:pt idx="96">
                  <c:v>40603</c:v>
                </c:pt>
                <c:pt idx="97">
                  <c:v>40695</c:v>
                </c:pt>
                <c:pt idx="98">
                  <c:v>40787</c:v>
                </c:pt>
                <c:pt idx="99">
                  <c:v>40878</c:v>
                </c:pt>
                <c:pt idx="100">
                  <c:v>40969</c:v>
                </c:pt>
                <c:pt idx="101">
                  <c:v>41061</c:v>
                </c:pt>
                <c:pt idx="102">
                  <c:v>41153</c:v>
                </c:pt>
                <c:pt idx="103">
                  <c:v>41244</c:v>
                </c:pt>
                <c:pt idx="104">
                  <c:v>41334</c:v>
                </c:pt>
                <c:pt idx="105">
                  <c:v>41426</c:v>
                </c:pt>
                <c:pt idx="106">
                  <c:v>41518</c:v>
                </c:pt>
                <c:pt idx="107">
                  <c:v>41609</c:v>
                </c:pt>
                <c:pt idx="108">
                  <c:v>41699</c:v>
                </c:pt>
                <c:pt idx="109">
                  <c:v>41791</c:v>
                </c:pt>
                <c:pt idx="110">
                  <c:v>41883</c:v>
                </c:pt>
                <c:pt idx="111">
                  <c:v>41974</c:v>
                </c:pt>
                <c:pt idx="112">
                  <c:v>42064</c:v>
                </c:pt>
                <c:pt idx="113">
                  <c:v>42156</c:v>
                </c:pt>
                <c:pt idx="114">
                  <c:v>42248</c:v>
                </c:pt>
                <c:pt idx="115">
                  <c:v>42339</c:v>
                </c:pt>
              </c:numCache>
            </c:numRef>
          </c:cat>
          <c:val>
            <c:numRef>
              <c:f>Sheet1!$B$2:$B$289</c:f>
              <c:numCache>
                <c:formatCode>General</c:formatCode>
                <c:ptCount val="288"/>
                <c:pt idx="0">
                  <c:v>100</c:v>
                </c:pt>
                <c:pt idx="1">
                  <c:v>101.43</c:v>
                </c:pt>
                <c:pt idx="2">
                  <c:v>104.76</c:v>
                </c:pt>
                <c:pt idx="3">
                  <c:v>111.43</c:v>
                </c:pt>
                <c:pt idx="4">
                  <c:v>119.52</c:v>
                </c:pt>
                <c:pt idx="5">
                  <c:v>131.9</c:v>
                </c:pt>
                <c:pt idx="6">
                  <c:v>150.47999999999999</c:v>
                </c:pt>
                <c:pt idx="7">
                  <c:v>167.62</c:v>
                </c:pt>
                <c:pt idx="8">
                  <c:v>182.38</c:v>
                </c:pt>
                <c:pt idx="9">
                  <c:v>182.86</c:v>
                </c:pt>
                <c:pt idx="10">
                  <c:v>181.9</c:v>
                </c:pt>
                <c:pt idx="11">
                  <c:v>177.62</c:v>
                </c:pt>
                <c:pt idx="12">
                  <c:v>179.05</c:v>
                </c:pt>
                <c:pt idx="13">
                  <c:v>180</c:v>
                </c:pt>
                <c:pt idx="14">
                  <c:v>180</c:v>
                </c:pt>
                <c:pt idx="15">
                  <c:v>178.57</c:v>
                </c:pt>
                <c:pt idx="16">
                  <c:v>180.48</c:v>
                </c:pt>
                <c:pt idx="17">
                  <c:v>182.86</c:v>
                </c:pt>
                <c:pt idx="18">
                  <c:v>187.62</c:v>
                </c:pt>
                <c:pt idx="19">
                  <c:v>188.1</c:v>
                </c:pt>
                <c:pt idx="20">
                  <c:v>188.1</c:v>
                </c:pt>
                <c:pt idx="21">
                  <c:v>190</c:v>
                </c:pt>
                <c:pt idx="22">
                  <c:v>186.19</c:v>
                </c:pt>
                <c:pt idx="23">
                  <c:v>188.1</c:v>
                </c:pt>
                <c:pt idx="24">
                  <c:v>191.43</c:v>
                </c:pt>
                <c:pt idx="25">
                  <c:v>190.95</c:v>
                </c:pt>
                <c:pt idx="26">
                  <c:v>192.86</c:v>
                </c:pt>
                <c:pt idx="27">
                  <c:v>192.38</c:v>
                </c:pt>
                <c:pt idx="28">
                  <c:v>196.19</c:v>
                </c:pt>
                <c:pt idx="29">
                  <c:v>200</c:v>
                </c:pt>
                <c:pt idx="30">
                  <c:v>205.24</c:v>
                </c:pt>
                <c:pt idx="31">
                  <c:v>201.9</c:v>
                </c:pt>
                <c:pt idx="32">
                  <c:v>206.19</c:v>
                </c:pt>
                <c:pt idx="33">
                  <c:v>203.33</c:v>
                </c:pt>
                <c:pt idx="34">
                  <c:v>208.1</c:v>
                </c:pt>
                <c:pt idx="35">
                  <c:v>207.14</c:v>
                </c:pt>
                <c:pt idx="36">
                  <c:v>207.14</c:v>
                </c:pt>
                <c:pt idx="37">
                  <c:v>209.52</c:v>
                </c:pt>
                <c:pt idx="38">
                  <c:v>210.95</c:v>
                </c:pt>
                <c:pt idx="39">
                  <c:v>211.9</c:v>
                </c:pt>
                <c:pt idx="40">
                  <c:v>214.29</c:v>
                </c:pt>
                <c:pt idx="41">
                  <c:v>216.67</c:v>
                </c:pt>
                <c:pt idx="42">
                  <c:v>221.9</c:v>
                </c:pt>
                <c:pt idx="43">
                  <c:v>224.29</c:v>
                </c:pt>
                <c:pt idx="44">
                  <c:v>235.24</c:v>
                </c:pt>
                <c:pt idx="45">
                  <c:v>241.43</c:v>
                </c:pt>
                <c:pt idx="46">
                  <c:v>239.05</c:v>
                </c:pt>
                <c:pt idx="47">
                  <c:v>245.71</c:v>
                </c:pt>
                <c:pt idx="48">
                  <c:v>249.52</c:v>
                </c:pt>
                <c:pt idx="49">
                  <c:v>256.19</c:v>
                </c:pt>
                <c:pt idx="50">
                  <c:v>261.89999999999998</c:v>
                </c:pt>
                <c:pt idx="51">
                  <c:v>271.89999999999998</c:v>
                </c:pt>
                <c:pt idx="52">
                  <c:v>280.95</c:v>
                </c:pt>
                <c:pt idx="53">
                  <c:v>284.29000000000002</c:v>
                </c:pt>
                <c:pt idx="54">
                  <c:v>291.43</c:v>
                </c:pt>
                <c:pt idx="55">
                  <c:v>288.10000000000002</c:v>
                </c:pt>
                <c:pt idx="56">
                  <c:v>294.29000000000002</c:v>
                </c:pt>
                <c:pt idx="57">
                  <c:v>302.38</c:v>
                </c:pt>
                <c:pt idx="58">
                  <c:v>321.89999999999998</c:v>
                </c:pt>
                <c:pt idx="59">
                  <c:v>337.62</c:v>
                </c:pt>
                <c:pt idx="60">
                  <c:v>361.43</c:v>
                </c:pt>
                <c:pt idx="61">
                  <c:v>388.57</c:v>
                </c:pt>
                <c:pt idx="62">
                  <c:v>406.67</c:v>
                </c:pt>
                <c:pt idx="63">
                  <c:v>421.43</c:v>
                </c:pt>
                <c:pt idx="64">
                  <c:v>427.14</c:v>
                </c:pt>
                <c:pt idx="65">
                  <c:v>446.19</c:v>
                </c:pt>
                <c:pt idx="66" formatCode="0.00">
                  <c:v>468.54071428571422</c:v>
                </c:pt>
                <c:pt idx="67" formatCode="0.00">
                  <c:v>484.46999999999997</c:v>
                </c:pt>
                <c:pt idx="68" formatCode="0.00">
                  <c:v>477.87857142857143</c:v>
                </c:pt>
                <c:pt idx="69" formatCode="0.00">
                  <c:v>463.59714285714284</c:v>
                </c:pt>
                <c:pt idx="70" formatCode="0.00">
                  <c:v>462.49857142857138</c:v>
                </c:pt>
                <c:pt idx="71" formatCode="0.00">
                  <c:v>465.79428571428565</c:v>
                </c:pt>
                <c:pt idx="72" formatCode="0.00">
                  <c:v>457.0057142857143</c:v>
                </c:pt>
                <c:pt idx="73" formatCode="0.00">
                  <c:v>453.71</c:v>
                </c:pt>
                <c:pt idx="74" formatCode="0.00">
                  <c:v>447.11857142857144</c:v>
                </c:pt>
                <c:pt idx="75" formatCode="0.00">
                  <c:v>449.31571428571425</c:v>
                </c:pt>
                <c:pt idx="76" formatCode="0.00">
                  <c:v>443.82285714285706</c:v>
                </c:pt>
                <c:pt idx="77" formatCode="0.00">
                  <c:v>452.06214285714282</c:v>
                </c:pt>
                <c:pt idx="78" formatCode="0.00">
                  <c:v>450.41428571428565</c:v>
                </c:pt>
                <c:pt idx="79" formatCode="0.00">
                  <c:v>454.25928571428574</c:v>
                </c:pt>
                <c:pt idx="80" formatCode="0.00">
                  <c:v>449.86500000000001</c:v>
                </c:pt>
                <c:pt idx="81" formatCode="0.00">
                  <c:v>467.99142857142851</c:v>
                </c:pt>
                <c:pt idx="82" formatCode="0.00">
                  <c:v>479.52642857142848</c:v>
                </c:pt>
                <c:pt idx="83" formatCode="0.00">
                  <c:v>489.9628571428571</c:v>
                </c:pt>
                <c:pt idx="84" formatCode="0.00">
                  <c:v>486.11785714285713</c:v>
                </c:pt>
                <c:pt idx="85" formatCode="0.00">
                  <c:v>479.52642857142848</c:v>
                </c:pt>
                <c:pt idx="86" formatCode="0.00">
                  <c:v>470.73785714285708</c:v>
                </c:pt>
                <c:pt idx="87" formatCode="0.00">
                  <c:v>464.14642857142854</c:v>
                </c:pt>
                <c:pt idx="88" formatCode="0.00">
                  <c:v>460.85071428571433</c:v>
                </c:pt>
                <c:pt idx="89" formatCode="0.00">
                  <c:v>480.625</c:v>
                </c:pt>
                <c:pt idx="90" formatCode="0.00">
                  <c:v>500.39928571428567</c:v>
                </c:pt>
                <c:pt idx="91" formatCode="0.00">
                  <c:v>527.31428571428569</c:v>
                </c:pt>
                <c:pt idx="92" formatCode="0.00">
                  <c:v>543.24357142857139</c:v>
                </c:pt>
                <c:pt idx="93" formatCode="0.00">
                  <c:v>556.97571428571428</c:v>
                </c:pt>
                <c:pt idx="94" formatCode="0.00">
                  <c:v>555.32785714285706</c:v>
                </c:pt>
                <c:pt idx="95" formatCode="0.00">
                  <c:v>556.42642857142846</c:v>
                </c:pt>
                <c:pt idx="96" formatCode="0.00">
                  <c:v>554.77857142857135</c:v>
                </c:pt>
                <c:pt idx="97" formatCode="0.00">
                  <c:v>556.97571428571428</c:v>
                </c:pt>
                <c:pt idx="98" formatCode="0.00">
                  <c:v>548.73642857142852</c:v>
                </c:pt>
                <c:pt idx="99" formatCode="0.00">
                  <c:v>540.49714285714288</c:v>
                </c:pt>
                <c:pt idx="100" formatCode="0.00">
                  <c:v>550.93357142857144</c:v>
                </c:pt>
                <c:pt idx="101" formatCode="0.00">
                  <c:v>556.97571428571428</c:v>
                </c:pt>
                <c:pt idx="102" formatCode="0.00">
                  <c:v>554.22928571428577</c:v>
                </c:pt>
                <c:pt idx="103" formatCode="0.00">
                  <c:v>569.60928571428576</c:v>
                </c:pt>
                <c:pt idx="104" formatCode="0.00">
                  <c:v>575.10214285714278</c:v>
                </c:pt>
                <c:pt idx="105" formatCode="0.00">
                  <c:v>597.07357142857143</c:v>
                </c:pt>
                <c:pt idx="106" formatCode="0.00">
                  <c:v>619.59428571428566</c:v>
                </c:pt>
                <c:pt idx="107" formatCode="0.00">
                  <c:v>653.65</c:v>
                </c:pt>
                <c:pt idx="108" formatCode="0.00">
                  <c:v>668.48071428571427</c:v>
                </c:pt>
                <c:pt idx="109" formatCode="0.00">
                  <c:v>692.09999999999991</c:v>
                </c:pt>
                <c:pt idx="110" formatCode="0.00">
                  <c:v>707.48</c:v>
                </c:pt>
                <c:pt idx="111" formatCode="0.00">
                  <c:v>732.74714285714288</c:v>
                </c:pt>
                <c:pt idx="112" formatCode="0.00">
                  <c:v>755.81714285714281</c:v>
                </c:pt>
                <c:pt idx="113" formatCode="0.00">
                  <c:v>822.83</c:v>
                </c:pt>
                <c:pt idx="114" formatCode="0.00">
                  <c:v>848.1</c:v>
                </c:pt>
                <c:pt idx="115" formatCode="0.00">
                  <c:v>834.37</c:v>
                </c:pt>
              </c:numCache>
            </c:numRef>
          </c:val>
          <c:smooth val="0"/>
        </c:ser>
        <c:ser>
          <c:idx val="10"/>
          <c:order val="1"/>
          <c:tx>
            <c:strRef>
              <c:f>Sheet1!$C$1</c:f>
              <c:strCache>
                <c:ptCount val="1"/>
                <c:pt idx="0">
                  <c:v>Australia</c:v>
                </c:pt>
              </c:strCache>
            </c:strRef>
          </c:tx>
          <c:spPr>
            <a:ln w="45088">
              <a:solidFill>
                <a:srgbClr val="FF0000"/>
              </a:solidFill>
              <a:prstDash val="solid"/>
            </a:ln>
          </c:spPr>
          <c:marker>
            <c:symbol val="none"/>
          </c:marker>
          <c:cat>
            <c:numRef>
              <c:f>Sheet1!$A$2:$A$289</c:f>
              <c:numCache>
                <c:formatCode>mmm\-yy</c:formatCode>
                <c:ptCount val="288"/>
                <c:pt idx="0">
                  <c:v>31837</c:v>
                </c:pt>
                <c:pt idx="1">
                  <c:v>31929</c:v>
                </c:pt>
                <c:pt idx="2">
                  <c:v>32021</c:v>
                </c:pt>
                <c:pt idx="3">
                  <c:v>32112</c:v>
                </c:pt>
                <c:pt idx="4">
                  <c:v>32203</c:v>
                </c:pt>
                <c:pt idx="5">
                  <c:v>32295</c:v>
                </c:pt>
                <c:pt idx="6">
                  <c:v>32387</c:v>
                </c:pt>
                <c:pt idx="7">
                  <c:v>32478</c:v>
                </c:pt>
                <c:pt idx="8">
                  <c:v>32568</c:v>
                </c:pt>
                <c:pt idx="9">
                  <c:v>32660</c:v>
                </c:pt>
                <c:pt idx="10">
                  <c:v>32752</c:v>
                </c:pt>
                <c:pt idx="11">
                  <c:v>32843</c:v>
                </c:pt>
                <c:pt idx="12">
                  <c:v>32933</c:v>
                </c:pt>
                <c:pt idx="13">
                  <c:v>33025</c:v>
                </c:pt>
                <c:pt idx="14">
                  <c:v>33117</c:v>
                </c:pt>
                <c:pt idx="15">
                  <c:v>33208</c:v>
                </c:pt>
                <c:pt idx="16">
                  <c:v>33298</c:v>
                </c:pt>
                <c:pt idx="17">
                  <c:v>33390</c:v>
                </c:pt>
                <c:pt idx="18">
                  <c:v>33482</c:v>
                </c:pt>
                <c:pt idx="19">
                  <c:v>33573</c:v>
                </c:pt>
                <c:pt idx="20">
                  <c:v>33664</c:v>
                </c:pt>
                <c:pt idx="21">
                  <c:v>33756</c:v>
                </c:pt>
                <c:pt idx="22">
                  <c:v>33848</c:v>
                </c:pt>
                <c:pt idx="23">
                  <c:v>33939</c:v>
                </c:pt>
                <c:pt idx="24">
                  <c:v>34029</c:v>
                </c:pt>
                <c:pt idx="25">
                  <c:v>34121</c:v>
                </c:pt>
                <c:pt idx="26">
                  <c:v>34213</c:v>
                </c:pt>
                <c:pt idx="27">
                  <c:v>34304</c:v>
                </c:pt>
                <c:pt idx="28">
                  <c:v>34394</c:v>
                </c:pt>
                <c:pt idx="29">
                  <c:v>34486</c:v>
                </c:pt>
                <c:pt idx="30">
                  <c:v>34578</c:v>
                </c:pt>
                <c:pt idx="31">
                  <c:v>34669</c:v>
                </c:pt>
                <c:pt idx="32">
                  <c:v>34759</c:v>
                </c:pt>
                <c:pt idx="33">
                  <c:v>34851</c:v>
                </c:pt>
                <c:pt idx="34">
                  <c:v>34943</c:v>
                </c:pt>
                <c:pt idx="35">
                  <c:v>35034</c:v>
                </c:pt>
                <c:pt idx="36">
                  <c:v>35125</c:v>
                </c:pt>
                <c:pt idx="37">
                  <c:v>35217</c:v>
                </c:pt>
                <c:pt idx="38">
                  <c:v>35309</c:v>
                </c:pt>
                <c:pt idx="39">
                  <c:v>35400</c:v>
                </c:pt>
                <c:pt idx="40">
                  <c:v>35490</c:v>
                </c:pt>
                <c:pt idx="41">
                  <c:v>35582</c:v>
                </c:pt>
                <c:pt idx="42">
                  <c:v>35674</c:v>
                </c:pt>
                <c:pt idx="43">
                  <c:v>35765</c:v>
                </c:pt>
                <c:pt idx="44">
                  <c:v>35855</c:v>
                </c:pt>
                <c:pt idx="45">
                  <c:v>35947</c:v>
                </c:pt>
                <c:pt idx="46">
                  <c:v>36039</c:v>
                </c:pt>
                <c:pt idx="47">
                  <c:v>36130</c:v>
                </c:pt>
                <c:pt idx="48">
                  <c:v>36220</c:v>
                </c:pt>
                <c:pt idx="49">
                  <c:v>36312</c:v>
                </c:pt>
                <c:pt idx="50">
                  <c:v>36404</c:v>
                </c:pt>
                <c:pt idx="51">
                  <c:v>36495</c:v>
                </c:pt>
                <c:pt idx="52">
                  <c:v>36586</c:v>
                </c:pt>
                <c:pt idx="53">
                  <c:v>36678</c:v>
                </c:pt>
                <c:pt idx="54">
                  <c:v>36770</c:v>
                </c:pt>
                <c:pt idx="55">
                  <c:v>36861</c:v>
                </c:pt>
                <c:pt idx="56">
                  <c:v>36951</c:v>
                </c:pt>
                <c:pt idx="57">
                  <c:v>37043</c:v>
                </c:pt>
                <c:pt idx="58">
                  <c:v>37135</c:v>
                </c:pt>
                <c:pt idx="59">
                  <c:v>37226</c:v>
                </c:pt>
                <c:pt idx="60">
                  <c:v>37316</c:v>
                </c:pt>
                <c:pt idx="61">
                  <c:v>37408</c:v>
                </c:pt>
                <c:pt idx="62">
                  <c:v>37500</c:v>
                </c:pt>
                <c:pt idx="63">
                  <c:v>37591</c:v>
                </c:pt>
                <c:pt idx="64">
                  <c:v>37681</c:v>
                </c:pt>
                <c:pt idx="65">
                  <c:v>37773</c:v>
                </c:pt>
                <c:pt idx="66">
                  <c:v>37865</c:v>
                </c:pt>
                <c:pt idx="67">
                  <c:v>37956</c:v>
                </c:pt>
                <c:pt idx="68">
                  <c:v>38047</c:v>
                </c:pt>
                <c:pt idx="69">
                  <c:v>38139</c:v>
                </c:pt>
                <c:pt idx="70">
                  <c:v>38231</c:v>
                </c:pt>
                <c:pt idx="71">
                  <c:v>38322</c:v>
                </c:pt>
                <c:pt idx="72">
                  <c:v>38412</c:v>
                </c:pt>
                <c:pt idx="73">
                  <c:v>38504</c:v>
                </c:pt>
                <c:pt idx="74">
                  <c:v>38596</c:v>
                </c:pt>
                <c:pt idx="75">
                  <c:v>38687</c:v>
                </c:pt>
                <c:pt idx="76">
                  <c:v>38777</c:v>
                </c:pt>
                <c:pt idx="77">
                  <c:v>38869</c:v>
                </c:pt>
                <c:pt idx="78">
                  <c:v>38961</c:v>
                </c:pt>
                <c:pt idx="79">
                  <c:v>39052</c:v>
                </c:pt>
                <c:pt idx="80">
                  <c:v>39142</c:v>
                </c:pt>
                <c:pt idx="81">
                  <c:v>39234</c:v>
                </c:pt>
                <c:pt idx="82">
                  <c:v>39326</c:v>
                </c:pt>
                <c:pt idx="83">
                  <c:v>39417</c:v>
                </c:pt>
                <c:pt idx="84">
                  <c:v>39508</c:v>
                </c:pt>
                <c:pt idx="85">
                  <c:v>39600</c:v>
                </c:pt>
                <c:pt idx="86">
                  <c:v>39692</c:v>
                </c:pt>
                <c:pt idx="87">
                  <c:v>39783</c:v>
                </c:pt>
                <c:pt idx="88">
                  <c:v>39873</c:v>
                </c:pt>
                <c:pt idx="89">
                  <c:v>39965</c:v>
                </c:pt>
                <c:pt idx="90">
                  <c:v>40057</c:v>
                </c:pt>
                <c:pt idx="91">
                  <c:v>40148</c:v>
                </c:pt>
                <c:pt idx="92">
                  <c:v>40238</c:v>
                </c:pt>
                <c:pt idx="93">
                  <c:v>40330</c:v>
                </c:pt>
                <c:pt idx="94">
                  <c:v>40422</c:v>
                </c:pt>
                <c:pt idx="95">
                  <c:v>40513</c:v>
                </c:pt>
                <c:pt idx="96">
                  <c:v>40603</c:v>
                </c:pt>
                <c:pt idx="97">
                  <c:v>40695</c:v>
                </c:pt>
                <c:pt idx="98">
                  <c:v>40787</c:v>
                </c:pt>
                <c:pt idx="99">
                  <c:v>40878</c:v>
                </c:pt>
                <c:pt idx="100">
                  <c:v>40969</c:v>
                </c:pt>
                <c:pt idx="101">
                  <c:v>41061</c:v>
                </c:pt>
                <c:pt idx="102">
                  <c:v>41153</c:v>
                </c:pt>
                <c:pt idx="103">
                  <c:v>41244</c:v>
                </c:pt>
                <c:pt idx="104">
                  <c:v>41334</c:v>
                </c:pt>
                <c:pt idx="105">
                  <c:v>41426</c:v>
                </c:pt>
                <c:pt idx="106">
                  <c:v>41518</c:v>
                </c:pt>
                <c:pt idx="107">
                  <c:v>41609</c:v>
                </c:pt>
                <c:pt idx="108">
                  <c:v>41699</c:v>
                </c:pt>
                <c:pt idx="109">
                  <c:v>41791</c:v>
                </c:pt>
                <c:pt idx="110">
                  <c:v>41883</c:v>
                </c:pt>
                <c:pt idx="111">
                  <c:v>41974</c:v>
                </c:pt>
                <c:pt idx="112">
                  <c:v>42064</c:v>
                </c:pt>
                <c:pt idx="113">
                  <c:v>42156</c:v>
                </c:pt>
                <c:pt idx="114">
                  <c:v>42248</c:v>
                </c:pt>
                <c:pt idx="115">
                  <c:v>42339</c:v>
                </c:pt>
              </c:numCache>
            </c:numRef>
          </c:cat>
          <c:val>
            <c:numRef>
              <c:f>Sheet1!$C$2:$C$289</c:f>
              <c:numCache>
                <c:formatCode>General</c:formatCode>
                <c:ptCount val="288"/>
                <c:pt idx="0">
                  <c:v>100</c:v>
                </c:pt>
                <c:pt idx="1">
                  <c:v>101.17</c:v>
                </c:pt>
                <c:pt idx="2">
                  <c:v>102.72</c:v>
                </c:pt>
                <c:pt idx="3">
                  <c:v>107.78</c:v>
                </c:pt>
                <c:pt idx="4">
                  <c:v>112.45</c:v>
                </c:pt>
                <c:pt idx="5">
                  <c:v>118.68</c:v>
                </c:pt>
                <c:pt idx="6">
                  <c:v>130.35</c:v>
                </c:pt>
                <c:pt idx="7">
                  <c:v>143.19</c:v>
                </c:pt>
                <c:pt idx="8">
                  <c:v>154.86000000000001</c:v>
                </c:pt>
                <c:pt idx="9">
                  <c:v>157.97999999999999</c:v>
                </c:pt>
                <c:pt idx="10">
                  <c:v>157.97999999999999</c:v>
                </c:pt>
                <c:pt idx="11">
                  <c:v>158.37</c:v>
                </c:pt>
                <c:pt idx="12">
                  <c:v>159.13999999999999</c:v>
                </c:pt>
                <c:pt idx="13">
                  <c:v>160.69999999999999</c:v>
                </c:pt>
                <c:pt idx="14">
                  <c:v>159.13999999999999</c:v>
                </c:pt>
                <c:pt idx="15">
                  <c:v>160.31</c:v>
                </c:pt>
                <c:pt idx="16">
                  <c:v>159.91999999999999</c:v>
                </c:pt>
                <c:pt idx="17">
                  <c:v>161.87</c:v>
                </c:pt>
                <c:pt idx="18">
                  <c:v>166.93</c:v>
                </c:pt>
                <c:pt idx="19">
                  <c:v>166.93</c:v>
                </c:pt>
                <c:pt idx="20">
                  <c:v>165.76</c:v>
                </c:pt>
                <c:pt idx="21">
                  <c:v>166.15</c:v>
                </c:pt>
                <c:pt idx="22">
                  <c:v>166.54</c:v>
                </c:pt>
                <c:pt idx="23">
                  <c:v>168.09</c:v>
                </c:pt>
                <c:pt idx="24">
                  <c:v>169.65</c:v>
                </c:pt>
                <c:pt idx="25">
                  <c:v>170.82</c:v>
                </c:pt>
                <c:pt idx="26">
                  <c:v>170.82</c:v>
                </c:pt>
                <c:pt idx="27">
                  <c:v>172.37</c:v>
                </c:pt>
                <c:pt idx="28">
                  <c:v>174.32</c:v>
                </c:pt>
                <c:pt idx="29">
                  <c:v>176.26</c:v>
                </c:pt>
                <c:pt idx="30">
                  <c:v>178.99</c:v>
                </c:pt>
                <c:pt idx="31">
                  <c:v>178.21</c:v>
                </c:pt>
                <c:pt idx="32">
                  <c:v>180.16</c:v>
                </c:pt>
                <c:pt idx="33">
                  <c:v>178.6</c:v>
                </c:pt>
                <c:pt idx="34">
                  <c:v>178.99</c:v>
                </c:pt>
                <c:pt idx="35">
                  <c:v>178.6</c:v>
                </c:pt>
                <c:pt idx="36">
                  <c:v>178.6</c:v>
                </c:pt>
                <c:pt idx="37">
                  <c:v>180.54</c:v>
                </c:pt>
                <c:pt idx="38">
                  <c:v>181.32</c:v>
                </c:pt>
                <c:pt idx="39">
                  <c:v>181.71</c:v>
                </c:pt>
                <c:pt idx="40">
                  <c:v>183.27</c:v>
                </c:pt>
                <c:pt idx="41">
                  <c:v>185.6</c:v>
                </c:pt>
                <c:pt idx="42">
                  <c:v>189.11</c:v>
                </c:pt>
                <c:pt idx="43">
                  <c:v>192.61</c:v>
                </c:pt>
                <c:pt idx="44">
                  <c:v>197.67</c:v>
                </c:pt>
                <c:pt idx="45">
                  <c:v>201.95</c:v>
                </c:pt>
                <c:pt idx="46">
                  <c:v>201.95</c:v>
                </c:pt>
                <c:pt idx="47">
                  <c:v>205.06</c:v>
                </c:pt>
                <c:pt idx="48">
                  <c:v>208.95</c:v>
                </c:pt>
                <c:pt idx="49">
                  <c:v>213.62</c:v>
                </c:pt>
                <c:pt idx="50">
                  <c:v>217.51</c:v>
                </c:pt>
                <c:pt idx="51">
                  <c:v>224.9</c:v>
                </c:pt>
                <c:pt idx="52">
                  <c:v>228.79</c:v>
                </c:pt>
                <c:pt idx="53">
                  <c:v>234.24</c:v>
                </c:pt>
                <c:pt idx="54">
                  <c:v>233.85</c:v>
                </c:pt>
                <c:pt idx="55">
                  <c:v>239.69</c:v>
                </c:pt>
                <c:pt idx="56">
                  <c:v>244.75</c:v>
                </c:pt>
                <c:pt idx="57">
                  <c:v>253.7</c:v>
                </c:pt>
                <c:pt idx="58">
                  <c:v>266.54000000000002</c:v>
                </c:pt>
                <c:pt idx="59">
                  <c:v>276.64999999999998</c:v>
                </c:pt>
                <c:pt idx="60">
                  <c:v>289.11</c:v>
                </c:pt>
                <c:pt idx="61">
                  <c:v>306.61</c:v>
                </c:pt>
                <c:pt idx="62">
                  <c:v>319.07</c:v>
                </c:pt>
                <c:pt idx="63">
                  <c:v>330.74</c:v>
                </c:pt>
                <c:pt idx="64">
                  <c:v>340.08</c:v>
                </c:pt>
                <c:pt idx="65">
                  <c:v>357.98</c:v>
                </c:pt>
                <c:pt idx="66">
                  <c:v>378.99</c:v>
                </c:pt>
                <c:pt idx="67" formatCode="0.00">
                  <c:v>393.38210116731511</c:v>
                </c:pt>
                <c:pt idx="68" formatCode="0.00">
                  <c:v>391.73385214007777</c:v>
                </c:pt>
                <c:pt idx="69" formatCode="0.00">
                  <c:v>387.88793774319061</c:v>
                </c:pt>
                <c:pt idx="70" formatCode="0.00">
                  <c:v>387.88793774319061</c:v>
                </c:pt>
                <c:pt idx="71" formatCode="0.00">
                  <c:v>394.48093385214003</c:v>
                </c:pt>
                <c:pt idx="72" formatCode="0.00">
                  <c:v>393.93151750972766</c:v>
                </c:pt>
                <c:pt idx="73" formatCode="0.00">
                  <c:v>396.67859922178991</c:v>
                </c:pt>
                <c:pt idx="74" formatCode="0.00">
                  <c:v>396.12918287937737</c:v>
                </c:pt>
                <c:pt idx="75" formatCode="0.00">
                  <c:v>403.8210116731517</c:v>
                </c:pt>
                <c:pt idx="76" formatCode="0.00">
                  <c:v>408.2163424124513</c:v>
                </c:pt>
                <c:pt idx="77" formatCode="0.00">
                  <c:v>423.05058365758754</c:v>
                </c:pt>
                <c:pt idx="78" formatCode="0.00">
                  <c:v>430.74241245136187</c:v>
                </c:pt>
                <c:pt idx="79" formatCode="0.00">
                  <c:v>438.43424124513615</c:v>
                </c:pt>
                <c:pt idx="80" formatCode="0.00">
                  <c:v>442.28015564202332</c:v>
                </c:pt>
                <c:pt idx="81" formatCode="0.00">
                  <c:v>462.05914396887152</c:v>
                </c:pt>
                <c:pt idx="82" formatCode="0.00">
                  <c:v>478.54163424124511</c:v>
                </c:pt>
                <c:pt idx="83" formatCode="0.00">
                  <c:v>496.67237354085603</c:v>
                </c:pt>
                <c:pt idx="84" formatCode="0.00">
                  <c:v>498.8700389105058</c:v>
                </c:pt>
                <c:pt idx="85" formatCode="0.00">
                  <c:v>494.4747081712062</c:v>
                </c:pt>
                <c:pt idx="86" formatCode="0.00">
                  <c:v>483.48638132295719</c:v>
                </c:pt>
                <c:pt idx="87" formatCode="0.00">
                  <c:v>476.89338521400776</c:v>
                </c:pt>
                <c:pt idx="88" formatCode="0.00">
                  <c:v>475.79455252918285</c:v>
                </c:pt>
                <c:pt idx="89" formatCode="0.00">
                  <c:v>495.57354085603117</c:v>
                </c:pt>
                <c:pt idx="90" formatCode="0.00">
                  <c:v>516.45136186770424</c:v>
                </c:pt>
                <c:pt idx="91" formatCode="0.00">
                  <c:v>545.02101167315175</c:v>
                </c:pt>
                <c:pt idx="92" formatCode="0.00">
                  <c:v>562.0529182879377</c:v>
                </c:pt>
                <c:pt idx="93" formatCode="0.00">
                  <c:v>573.04124513618672</c:v>
                </c:pt>
                <c:pt idx="94" formatCode="0.00">
                  <c:v>565.89883268482481</c:v>
                </c:pt>
                <c:pt idx="95" formatCode="0.00">
                  <c:v>569.19533073929949</c:v>
                </c:pt>
                <c:pt idx="96" formatCode="0.00">
                  <c:v>564.25058365758753</c:v>
                </c:pt>
                <c:pt idx="97" formatCode="0.00">
                  <c:v>560.40466926070042</c:v>
                </c:pt>
                <c:pt idx="98" formatCode="0.00">
                  <c:v>550.51517509727626</c:v>
                </c:pt>
                <c:pt idx="99" formatCode="0.00">
                  <c:v>546.11984435797672</c:v>
                </c:pt>
                <c:pt idx="100" formatCode="0.00">
                  <c:v>549.41634241245129</c:v>
                </c:pt>
                <c:pt idx="101" formatCode="0.00">
                  <c:v>551.61400778210123</c:v>
                </c:pt>
                <c:pt idx="102" formatCode="0.00">
                  <c:v>550.51517509727626</c:v>
                </c:pt>
                <c:pt idx="103" formatCode="0.00">
                  <c:v>562.60233463035024</c:v>
                </c:pt>
                <c:pt idx="104" formatCode="0.00">
                  <c:v>566.44824902723735</c:v>
                </c:pt>
                <c:pt idx="105" formatCode="0.00">
                  <c:v>580.73307392996117</c:v>
                </c:pt>
                <c:pt idx="106" formatCode="0.00">
                  <c:v>595.01789883268475</c:v>
                </c:pt>
                <c:pt idx="107" formatCode="0.00">
                  <c:v>618.64280155642007</c:v>
                </c:pt>
                <c:pt idx="108" formatCode="0.00">
                  <c:v>627.43346303501949</c:v>
                </c:pt>
                <c:pt idx="109" formatCode="0.00">
                  <c:v>639.52062256809347</c:v>
                </c:pt>
                <c:pt idx="110" formatCode="0.00">
                  <c:v>647.21245136186758</c:v>
                </c:pt>
                <c:pt idx="111" formatCode="0.00">
                  <c:v>660.39844357976654</c:v>
                </c:pt>
                <c:pt idx="112" formatCode="0.00">
                  <c:v>670.83735408560301</c:v>
                </c:pt>
                <c:pt idx="113" formatCode="0.00">
                  <c:v>702.15</c:v>
                </c:pt>
                <c:pt idx="114" formatCode="0.00">
                  <c:v>716.44</c:v>
                </c:pt>
                <c:pt idx="115" formatCode="0.00">
                  <c:v>717.54</c:v>
                </c:pt>
              </c:numCache>
            </c:numRef>
          </c:val>
          <c:smooth val="0"/>
        </c:ser>
        <c:dLbls>
          <c:showLegendKey val="0"/>
          <c:showVal val="0"/>
          <c:showCatName val="0"/>
          <c:showSerName val="0"/>
          <c:showPercent val="0"/>
          <c:showBubbleSize val="0"/>
        </c:dLbls>
        <c:smooth val="0"/>
        <c:axId val="235919344"/>
        <c:axId val="235919736"/>
      </c:lineChart>
      <c:dateAx>
        <c:axId val="235919344"/>
        <c:scaling>
          <c:orientation val="minMax"/>
          <c:max val="42401"/>
          <c:min val="31837"/>
        </c:scaling>
        <c:delete val="0"/>
        <c:axPos val="b"/>
        <c:numFmt formatCode="yy" sourceLinked="0"/>
        <c:majorTickMark val="out"/>
        <c:minorTickMark val="none"/>
        <c:tickLblPos val="low"/>
        <c:spPr>
          <a:ln w="15029">
            <a:solidFill>
              <a:srgbClr val="FFFFFF"/>
            </a:solidFill>
            <a:prstDash val="solid"/>
          </a:ln>
        </c:spPr>
        <c:txPr>
          <a:bodyPr rot="0" vert="horz"/>
          <a:lstStyle/>
          <a:p>
            <a:pPr>
              <a:defRPr sz="1420" b="1" i="0" u="none" strike="noStrike" baseline="0">
                <a:solidFill>
                  <a:srgbClr val="FFFFFF"/>
                </a:solidFill>
                <a:latin typeface="Arial"/>
                <a:ea typeface="Arial"/>
                <a:cs typeface="Arial"/>
              </a:defRPr>
            </a:pPr>
            <a:endParaRPr lang="en-US"/>
          </a:p>
        </c:txPr>
        <c:crossAx val="235919736"/>
        <c:crosses val="autoZero"/>
        <c:auto val="1"/>
        <c:lblOffset val="100"/>
        <c:baseTimeUnit val="months"/>
        <c:majorUnit val="2"/>
        <c:majorTimeUnit val="years"/>
        <c:minorUnit val="6"/>
        <c:minorTimeUnit val="months"/>
      </c:dateAx>
      <c:valAx>
        <c:axId val="235919736"/>
        <c:scaling>
          <c:orientation val="minMax"/>
          <c:max val="900"/>
          <c:min val="100"/>
        </c:scaling>
        <c:delete val="0"/>
        <c:axPos val="l"/>
        <c:majorGridlines>
          <c:spPr>
            <a:ln w="15029">
              <a:solidFill>
                <a:srgbClr val="FFFFFF"/>
              </a:solidFill>
              <a:prstDash val="solid"/>
            </a:ln>
          </c:spPr>
        </c:majorGridlines>
        <c:numFmt formatCode="General" sourceLinked="1"/>
        <c:majorTickMark val="out"/>
        <c:minorTickMark val="none"/>
        <c:tickLblPos val="nextTo"/>
        <c:spPr>
          <a:ln w="15029">
            <a:solidFill>
              <a:srgbClr val="FFFFFF"/>
            </a:solidFill>
            <a:prstDash val="solid"/>
          </a:ln>
        </c:spPr>
        <c:txPr>
          <a:bodyPr rot="0" vert="horz"/>
          <a:lstStyle/>
          <a:p>
            <a:pPr>
              <a:defRPr sz="1420" b="1" i="0" u="none" strike="noStrike" baseline="0">
                <a:solidFill>
                  <a:srgbClr val="FFFFFF"/>
                </a:solidFill>
                <a:latin typeface="Arial"/>
                <a:ea typeface="Arial"/>
                <a:cs typeface="Arial"/>
              </a:defRPr>
            </a:pPr>
            <a:endParaRPr lang="en-US"/>
          </a:p>
        </c:txPr>
        <c:crossAx val="235919344"/>
        <c:crosses val="autoZero"/>
        <c:crossBetween val="between"/>
        <c:majorUnit val="100"/>
      </c:valAx>
      <c:spPr>
        <a:noFill/>
        <a:ln w="15029">
          <a:solidFill>
            <a:srgbClr val="FFFFFF"/>
          </a:solidFill>
          <a:prstDash val="solid"/>
        </a:ln>
      </c:spPr>
    </c:plotArea>
    <c:legend>
      <c:legendPos val="r"/>
      <c:legendEntry>
        <c:idx val="0"/>
        <c:txPr>
          <a:bodyPr/>
          <a:lstStyle/>
          <a:p>
            <a:pPr>
              <a:defRPr sz="1302" b="1" i="0" u="none" strike="noStrike" baseline="0">
                <a:solidFill>
                  <a:srgbClr val="FFFFFF"/>
                </a:solidFill>
                <a:latin typeface="Arial"/>
                <a:ea typeface="Arial"/>
                <a:cs typeface="Arial"/>
              </a:defRPr>
            </a:pPr>
            <a:endParaRPr lang="en-US"/>
          </a:p>
        </c:txPr>
      </c:legendEntry>
      <c:legendEntry>
        <c:idx val="1"/>
        <c:txPr>
          <a:bodyPr/>
          <a:lstStyle/>
          <a:p>
            <a:pPr>
              <a:defRPr sz="1302" b="1" i="0" u="none" strike="noStrike" baseline="0">
                <a:solidFill>
                  <a:srgbClr val="FFFFFF"/>
                </a:solidFill>
                <a:latin typeface="Arial"/>
                <a:ea typeface="Arial"/>
                <a:cs typeface="Arial"/>
              </a:defRPr>
            </a:pPr>
            <a:endParaRPr lang="en-US"/>
          </a:p>
        </c:txPr>
      </c:legendEntry>
      <c:layout>
        <c:manualLayout>
          <c:xMode val="edge"/>
          <c:yMode val="edge"/>
          <c:x val="0.53333333333333333"/>
          <c:y val="6.4593301435407091E-2"/>
          <c:w val="0.295035460992909"/>
          <c:h val="5.9808612440191741E-2"/>
        </c:manualLayout>
      </c:layout>
      <c:overlay val="0"/>
      <c:spPr>
        <a:noFill/>
        <a:ln w="30059">
          <a:noFill/>
        </a:ln>
      </c:spPr>
      <c:txPr>
        <a:bodyPr/>
        <a:lstStyle/>
        <a:p>
          <a:pPr>
            <a:defRPr sz="1959" b="1" i="0" u="none" strike="noStrike" baseline="0">
              <a:solidFill>
                <a:schemeClr val="tx1"/>
              </a:solidFill>
              <a:latin typeface="35 Helvetica Thin"/>
              <a:ea typeface="35 Helvetica Thin"/>
              <a:cs typeface="35 Helvetica Thin"/>
            </a:defRPr>
          </a:pPr>
          <a:endParaRPr lang="en-US"/>
        </a:p>
      </c:txPr>
    </c:legend>
    <c:plotVisOnly val="1"/>
    <c:dispBlanksAs val="gap"/>
    <c:showDLblsOverMax val="0"/>
  </c:chart>
  <c:spPr>
    <a:noFill/>
    <a:ln>
      <a:noFill/>
    </a:ln>
  </c:spPr>
  <c:txPr>
    <a:bodyPr/>
    <a:lstStyle/>
    <a:p>
      <a:pPr>
        <a:defRPr sz="2130" b="1" i="0" u="none" strike="noStrike" baseline="0">
          <a:solidFill>
            <a:schemeClr val="tx1"/>
          </a:solidFill>
          <a:latin typeface="35 Helvetica Thin"/>
          <a:ea typeface="35 Helvetica Thin"/>
          <a:cs typeface="35 Helvetica Thin"/>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595744680851063E-2"/>
          <c:y val="5.9808612440191727E-2"/>
          <c:w val="0.89645390070921638"/>
          <c:h val="0.75598086124401964"/>
        </c:manualLayout>
      </c:layout>
      <c:lineChart>
        <c:grouping val="standard"/>
        <c:varyColors val="0"/>
        <c:ser>
          <c:idx val="2"/>
          <c:order val="0"/>
          <c:tx>
            <c:strRef>
              <c:f>Sheet1!$B$1</c:f>
              <c:strCache>
                <c:ptCount val="1"/>
                <c:pt idx="0">
                  <c:v>Brisbane</c:v>
                </c:pt>
              </c:strCache>
            </c:strRef>
          </c:tx>
          <c:spPr>
            <a:ln w="45088">
              <a:solidFill>
                <a:srgbClr val="FFFF00"/>
              </a:solidFill>
              <a:prstDash val="solid"/>
            </a:ln>
          </c:spPr>
          <c:marker>
            <c:symbol val="none"/>
          </c:marker>
          <c:cat>
            <c:numRef>
              <c:f>Sheet1!$A$2:$A$289</c:f>
              <c:numCache>
                <c:formatCode>mmm\-yy</c:formatCode>
                <c:ptCount val="288"/>
                <c:pt idx="0">
                  <c:v>31837</c:v>
                </c:pt>
                <c:pt idx="1">
                  <c:v>31929</c:v>
                </c:pt>
                <c:pt idx="2">
                  <c:v>32021</c:v>
                </c:pt>
                <c:pt idx="3">
                  <c:v>32112</c:v>
                </c:pt>
                <c:pt idx="4">
                  <c:v>32203</c:v>
                </c:pt>
                <c:pt idx="5">
                  <c:v>32295</c:v>
                </c:pt>
                <c:pt idx="6">
                  <c:v>32387</c:v>
                </c:pt>
                <c:pt idx="7">
                  <c:v>32478</c:v>
                </c:pt>
                <c:pt idx="8">
                  <c:v>32568</c:v>
                </c:pt>
                <c:pt idx="9">
                  <c:v>32660</c:v>
                </c:pt>
                <c:pt idx="10">
                  <c:v>32752</c:v>
                </c:pt>
                <c:pt idx="11">
                  <c:v>32843</c:v>
                </c:pt>
                <c:pt idx="12">
                  <c:v>32933</c:v>
                </c:pt>
                <c:pt idx="13">
                  <c:v>33025</c:v>
                </c:pt>
                <c:pt idx="14">
                  <c:v>33117</c:v>
                </c:pt>
                <c:pt idx="15">
                  <c:v>33208</c:v>
                </c:pt>
                <c:pt idx="16">
                  <c:v>33298</c:v>
                </c:pt>
                <c:pt idx="17">
                  <c:v>33390</c:v>
                </c:pt>
                <c:pt idx="18">
                  <c:v>33482</c:v>
                </c:pt>
                <c:pt idx="19">
                  <c:v>33573</c:v>
                </c:pt>
                <c:pt idx="20">
                  <c:v>33664</c:v>
                </c:pt>
                <c:pt idx="21">
                  <c:v>33756</c:v>
                </c:pt>
                <c:pt idx="22">
                  <c:v>33848</c:v>
                </c:pt>
                <c:pt idx="23">
                  <c:v>33939</c:v>
                </c:pt>
                <c:pt idx="24">
                  <c:v>34029</c:v>
                </c:pt>
                <c:pt idx="25">
                  <c:v>34121</c:v>
                </c:pt>
                <c:pt idx="26">
                  <c:v>34213</c:v>
                </c:pt>
                <c:pt idx="27">
                  <c:v>34304</c:v>
                </c:pt>
                <c:pt idx="28">
                  <c:v>34394</c:v>
                </c:pt>
                <c:pt idx="29">
                  <c:v>34486</c:v>
                </c:pt>
                <c:pt idx="30">
                  <c:v>34578</c:v>
                </c:pt>
                <c:pt idx="31">
                  <c:v>34669</c:v>
                </c:pt>
                <c:pt idx="32">
                  <c:v>34759</c:v>
                </c:pt>
                <c:pt idx="33">
                  <c:v>34851</c:v>
                </c:pt>
                <c:pt idx="34">
                  <c:v>34943</c:v>
                </c:pt>
                <c:pt idx="35">
                  <c:v>35034</c:v>
                </c:pt>
                <c:pt idx="36">
                  <c:v>35125</c:v>
                </c:pt>
                <c:pt idx="37">
                  <c:v>35217</c:v>
                </c:pt>
                <c:pt idx="38">
                  <c:v>35309</c:v>
                </c:pt>
                <c:pt idx="39">
                  <c:v>35400</c:v>
                </c:pt>
                <c:pt idx="40">
                  <c:v>35490</c:v>
                </c:pt>
                <c:pt idx="41">
                  <c:v>35582</c:v>
                </c:pt>
                <c:pt idx="42">
                  <c:v>35674</c:v>
                </c:pt>
                <c:pt idx="43">
                  <c:v>35765</c:v>
                </c:pt>
                <c:pt idx="44">
                  <c:v>35855</c:v>
                </c:pt>
                <c:pt idx="45">
                  <c:v>35947</c:v>
                </c:pt>
                <c:pt idx="46">
                  <c:v>36039</c:v>
                </c:pt>
                <c:pt idx="47">
                  <c:v>36130</c:v>
                </c:pt>
                <c:pt idx="48">
                  <c:v>36220</c:v>
                </c:pt>
                <c:pt idx="49">
                  <c:v>36312</c:v>
                </c:pt>
                <c:pt idx="50">
                  <c:v>36404</c:v>
                </c:pt>
                <c:pt idx="51">
                  <c:v>36495</c:v>
                </c:pt>
                <c:pt idx="52">
                  <c:v>36586</c:v>
                </c:pt>
                <c:pt idx="53">
                  <c:v>36678</c:v>
                </c:pt>
                <c:pt idx="54">
                  <c:v>36770</c:v>
                </c:pt>
                <c:pt idx="55">
                  <c:v>36861</c:v>
                </c:pt>
                <c:pt idx="56">
                  <c:v>36951</c:v>
                </c:pt>
                <c:pt idx="57">
                  <c:v>37043</c:v>
                </c:pt>
                <c:pt idx="58">
                  <c:v>37135</c:v>
                </c:pt>
                <c:pt idx="59">
                  <c:v>37226</c:v>
                </c:pt>
                <c:pt idx="60">
                  <c:v>37316</c:v>
                </c:pt>
                <c:pt idx="61">
                  <c:v>37408</c:v>
                </c:pt>
                <c:pt idx="62">
                  <c:v>37500</c:v>
                </c:pt>
                <c:pt idx="63">
                  <c:v>37591</c:v>
                </c:pt>
                <c:pt idx="64">
                  <c:v>37681</c:v>
                </c:pt>
                <c:pt idx="65">
                  <c:v>37773</c:v>
                </c:pt>
                <c:pt idx="66">
                  <c:v>37865</c:v>
                </c:pt>
                <c:pt idx="67">
                  <c:v>37956</c:v>
                </c:pt>
                <c:pt idx="68">
                  <c:v>38047</c:v>
                </c:pt>
                <c:pt idx="69">
                  <c:v>38139</c:v>
                </c:pt>
                <c:pt idx="70">
                  <c:v>38231</c:v>
                </c:pt>
                <c:pt idx="71">
                  <c:v>38322</c:v>
                </c:pt>
                <c:pt idx="72">
                  <c:v>38412</c:v>
                </c:pt>
                <c:pt idx="73">
                  <c:v>38504</c:v>
                </c:pt>
                <c:pt idx="74">
                  <c:v>38596</c:v>
                </c:pt>
                <c:pt idx="75">
                  <c:v>38687</c:v>
                </c:pt>
                <c:pt idx="76">
                  <c:v>38777</c:v>
                </c:pt>
                <c:pt idx="77">
                  <c:v>38869</c:v>
                </c:pt>
                <c:pt idx="78">
                  <c:v>38961</c:v>
                </c:pt>
                <c:pt idx="79">
                  <c:v>39052</c:v>
                </c:pt>
                <c:pt idx="80">
                  <c:v>39142</c:v>
                </c:pt>
                <c:pt idx="81">
                  <c:v>39234</c:v>
                </c:pt>
                <c:pt idx="82">
                  <c:v>39326</c:v>
                </c:pt>
                <c:pt idx="83">
                  <c:v>39417</c:v>
                </c:pt>
                <c:pt idx="84">
                  <c:v>39508</c:v>
                </c:pt>
                <c:pt idx="85">
                  <c:v>39600</c:v>
                </c:pt>
                <c:pt idx="86">
                  <c:v>39692</c:v>
                </c:pt>
                <c:pt idx="87">
                  <c:v>39783</c:v>
                </c:pt>
                <c:pt idx="88">
                  <c:v>39873</c:v>
                </c:pt>
                <c:pt idx="89">
                  <c:v>39965</c:v>
                </c:pt>
                <c:pt idx="90">
                  <c:v>40057</c:v>
                </c:pt>
                <c:pt idx="91">
                  <c:v>40148</c:v>
                </c:pt>
                <c:pt idx="92">
                  <c:v>40238</c:v>
                </c:pt>
                <c:pt idx="93">
                  <c:v>40330</c:v>
                </c:pt>
                <c:pt idx="94">
                  <c:v>40422</c:v>
                </c:pt>
                <c:pt idx="95">
                  <c:v>40513</c:v>
                </c:pt>
                <c:pt idx="96">
                  <c:v>40603</c:v>
                </c:pt>
                <c:pt idx="97">
                  <c:v>40695</c:v>
                </c:pt>
                <c:pt idx="98">
                  <c:v>40787</c:v>
                </c:pt>
                <c:pt idx="99">
                  <c:v>40878</c:v>
                </c:pt>
                <c:pt idx="100">
                  <c:v>40969</c:v>
                </c:pt>
                <c:pt idx="101">
                  <c:v>41061</c:v>
                </c:pt>
                <c:pt idx="102">
                  <c:v>41153</c:v>
                </c:pt>
                <c:pt idx="103">
                  <c:v>41244</c:v>
                </c:pt>
                <c:pt idx="104">
                  <c:v>41334</c:v>
                </c:pt>
                <c:pt idx="105">
                  <c:v>41426</c:v>
                </c:pt>
                <c:pt idx="106">
                  <c:v>41518</c:v>
                </c:pt>
                <c:pt idx="107">
                  <c:v>41609</c:v>
                </c:pt>
                <c:pt idx="108">
                  <c:v>41699</c:v>
                </c:pt>
                <c:pt idx="109">
                  <c:v>41791</c:v>
                </c:pt>
                <c:pt idx="110">
                  <c:v>41883</c:v>
                </c:pt>
                <c:pt idx="111">
                  <c:v>41974</c:v>
                </c:pt>
                <c:pt idx="112">
                  <c:v>42064</c:v>
                </c:pt>
                <c:pt idx="113">
                  <c:v>42156</c:v>
                </c:pt>
                <c:pt idx="114">
                  <c:v>42248</c:v>
                </c:pt>
                <c:pt idx="115">
                  <c:v>42339</c:v>
                </c:pt>
              </c:numCache>
            </c:numRef>
          </c:cat>
          <c:val>
            <c:numRef>
              <c:f>Sheet1!$B$2:$B$289</c:f>
              <c:numCache>
                <c:formatCode>General</c:formatCode>
                <c:ptCount val="288"/>
                <c:pt idx="0">
                  <c:v>100</c:v>
                </c:pt>
                <c:pt idx="1">
                  <c:v>101.33</c:v>
                </c:pt>
                <c:pt idx="2">
                  <c:v>102.65</c:v>
                </c:pt>
                <c:pt idx="3">
                  <c:v>104.87</c:v>
                </c:pt>
                <c:pt idx="4">
                  <c:v>111.5</c:v>
                </c:pt>
                <c:pt idx="5">
                  <c:v>114.6</c:v>
                </c:pt>
                <c:pt idx="6">
                  <c:v>119.91</c:v>
                </c:pt>
                <c:pt idx="7">
                  <c:v>130.97</c:v>
                </c:pt>
                <c:pt idx="8">
                  <c:v>140.71</c:v>
                </c:pt>
                <c:pt idx="9">
                  <c:v>147.35</c:v>
                </c:pt>
                <c:pt idx="10">
                  <c:v>149.12</c:v>
                </c:pt>
                <c:pt idx="11">
                  <c:v>153.54</c:v>
                </c:pt>
                <c:pt idx="12">
                  <c:v>158.41</c:v>
                </c:pt>
                <c:pt idx="13">
                  <c:v>164.16</c:v>
                </c:pt>
                <c:pt idx="14">
                  <c:v>170.35</c:v>
                </c:pt>
                <c:pt idx="15">
                  <c:v>176.11</c:v>
                </c:pt>
                <c:pt idx="16">
                  <c:v>181.42</c:v>
                </c:pt>
                <c:pt idx="17">
                  <c:v>186.73</c:v>
                </c:pt>
                <c:pt idx="18">
                  <c:v>193.81</c:v>
                </c:pt>
                <c:pt idx="19">
                  <c:v>198.23</c:v>
                </c:pt>
                <c:pt idx="20">
                  <c:v>203.54</c:v>
                </c:pt>
                <c:pt idx="21">
                  <c:v>205.75</c:v>
                </c:pt>
                <c:pt idx="22">
                  <c:v>210.18</c:v>
                </c:pt>
                <c:pt idx="23">
                  <c:v>208.85</c:v>
                </c:pt>
                <c:pt idx="24">
                  <c:v>211.95</c:v>
                </c:pt>
                <c:pt idx="25">
                  <c:v>212.83</c:v>
                </c:pt>
                <c:pt idx="26">
                  <c:v>212.83</c:v>
                </c:pt>
                <c:pt idx="27">
                  <c:v>215.04</c:v>
                </c:pt>
                <c:pt idx="28">
                  <c:v>217.7</c:v>
                </c:pt>
                <c:pt idx="29">
                  <c:v>217.7</c:v>
                </c:pt>
                <c:pt idx="30">
                  <c:v>217.7</c:v>
                </c:pt>
                <c:pt idx="31">
                  <c:v>219.03</c:v>
                </c:pt>
                <c:pt idx="32">
                  <c:v>219.47</c:v>
                </c:pt>
                <c:pt idx="33">
                  <c:v>215.49</c:v>
                </c:pt>
                <c:pt idx="34">
                  <c:v>214.16</c:v>
                </c:pt>
                <c:pt idx="35">
                  <c:v>214.16</c:v>
                </c:pt>
                <c:pt idx="36">
                  <c:v>212.83</c:v>
                </c:pt>
                <c:pt idx="37">
                  <c:v>214.6</c:v>
                </c:pt>
                <c:pt idx="38">
                  <c:v>215.04</c:v>
                </c:pt>
                <c:pt idx="39">
                  <c:v>212.83</c:v>
                </c:pt>
                <c:pt idx="40">
                  <c:v>212.83</c:v>
                </c:pt>
                <c:pt idx="41">
                  <c:v>217.26</c:v>
                </c:pt>
                <c:pt idx="42">
                  <c:v>215.49</c:v>
                </c:pt>
                <c:pt idx="43">
                  <c:v>216.81</c:v>
                </c:pt>
                <c:pt idx="44">
                  <c:v>215.49</c:v>
                </c:pt>
                <c:pt idx="45">
                  <c:v>220.8</c:v>
                </c:pt>
                <c:pt idx="46">
                  <c:v>223.01</c:v>
                </c:pt>
                <c:pt idx="47">
                  <c:v>218.14</c:v>
                </c:pt>
                <c:pt idx="48">
                  <c:v>219.91</c:v>
                </c:pt>
                <c:pt idx="49">
                  <c:v>221.24</c:v>
                </c:pt>
                <c:pt idx="50">
                  <c:v>221.24</c:v>
                </c:pt>
                <c:pt idx="51">
                  <c:v>221.24</c:v>
                </c:pt>
                <c:pt idx="52">
                  <c:v>221.24</c:v>
                </c:pt>
                <c:pt idx="53">
                  <c:v>225.66</c:v>
                </c:pt>
                <c:pt idx="54">
                  <c:v>229.2</c:v>
                </c:pt>
                <c:pt idx="55">
                  <c:v>233.63</c:v>
                </c:pt>
                <c:pt idx="56">
                  <c:v>234.07</c:v>
                </c:pt>
                <c:pt idx="57">
                  <c:v>237.61</c:v>
                </c:pt>
                <c:pt idx="58">
                  <c:v>241.59</c:v>
                </c:pt>
                <c:pt idx="59">
                  <c:v>256.19</c:v>
                </c:pt>
                <c:pt idx="60">
                  <c:v>273.89</c:v>
                </c:pt>
                <c:pt idx="61">
                  <c:v>285.39999999999998</c:v>
                </c:pt>
                <c:pt idx="62">
                  <c:v>306.64</c:v>
                </c:pt>
                <c:pt idx="63">
                  <c:v>320.8</c:v>
                </c:pt>
                <c:pt idx="64">
                  <c:v>341.15</c:v>
                </c:pt>
                <c:pt idx="65">
                  <c:v>367.7</c:v>
                </c:pt>
                <c:pt idx="66">
                  <c:v>412.75486725663717</c:v>
                </c:pt>
                <c:pt idx="67">
                  <c:v>446.18672566371686</c:v>
                </c:pt>
                <c:pt idx="68">
                  <c:v>454.54469026548674</c:v>
                </c:pt>
                <c:pt idx="69">
                  <c:v>460.97389380530973</c:v>
                </c:pt>
                <c:pt idx="70">
                  <c:v>457.75929203539829</c:v>
                </c:pt>
                <c:pt idx="71">
                  <c:v>462.90265486725662</c:v>
                </c:pt>
                <c:pt idx="72">
                  <c:v>466.76017699115039</c:v>
                </c:pt>
                <c:pt idx="73">
                  <c:v>471.26061946902655</c:v>
                </c:pt>
                <c:pt idx="74">
                  <c:v>473.18938053097344</c:v>
                </c:pt>
                <c:pt idx="75">
                  <c:v>482.19026548672565</c:v>
                </c:pt>
                <c:pt idx="76">
                  <c:v>486.04778761061942</c:v>
                </c:pt>
                <c:pt idx="77">
                  <c:v>498.26327433628319</c:v>
                </c:pt>
                <c:pt idx="78">
                  <c:v>504.69247787610618</c:v>
                </c:pt>
                <c:pt idx="79">
                  <c:v>517.55088495575228</c:v>
                </c:pt>
                <c:pt idx="80">
                  <c:v>537.48141592920354</c:v>
                </c:pt>
                <c:pt idx="81">
                  <c:v>572.19911504424783</c:v>
                </c:pt>
                <c:pt idx="82">
                  <c:v>600.48761061946902</c:v>
                </c:pt>
                <c:pt idx="83">
                  <c:v>630.70486725663716</c:v>
                </c:pt>
                <c:pt idx="84">
                  <c:v>646.77787610619464</c:v>
                </c:pt>
                <c:pt idx="85">
                  <c:v>651.2783185840708</c:v>
                </c:pt>
                <c:pt idx="86">
                  <c:v>626.84734513274338</c:v>
                </c:pt>
                <c:pt idx="87">
                  <c:v>615.91769911504423</c:v>
                </c:pt>
                <c:pt idx="88">
                  <c:v>617.20353982300878</c:v>
                </c:pt>
                <c:pt idx="89">
                  <c:v>635.20530973451321</c:v>
                </c:pt>
                <c:pt idx="90">
                  <c:v>656.42168141592924</c:v>
                </c:pt>
                <c:pt idx="91">
                  <c:v>676.99513274336289</c:v>
                </c:pt>
                <c:pt idx="92">
                  <c:v>684.06725663716827</c:v>
                </c:pt>
                <c:pt idx="93">
                  <c:v>687.92477876106204</c:v>
                </c:pt>
                <c:pt idx="94">
                  <c:v>676.99513274336289</c:v>
                </c:pt>
                <c:pt idx="95">
                  <c:v>675.06637168141594</c:v>
                </c:pt>
                <c:pt idx="96">
                  <c:v>661.56504424778757</c:v>
                </c:pt>
                <c:pt idx="97">
                  <c:v>658.99336283185846</c:v>
                </c:pt>
                <c:pt idx="98">
                  <c:v>642.27743362831859</c:v>
                </c:pt>
                <c:pt idx="99">
                  <c:v>644.20619469026553</c:v>
                </c:pt>
                <c:pt idx="100">
                  <c:v>642.92035398230087</c:v>
                </c:pt>
                <c:pt idx="101">
                  <c:v>642.27743362831859</c:v>
                </c:pt>
                <c:pt idx="102">
                  <c:v>648.06371681415931</c:v>
                </c:pt>
                <c:pt idx="103">
                  <c:v>653.85</c:v>
                </c:pt>
                <c:pt idx="104">
                  <c:v>655.13584070796469</c:v>
                </c:pt>
                <c:pt idx="105">
                  <c:v>663.49380530973451</c:v>
                </c:pt>
                <c:pt idx="106" formatCode="0.00">
                  <c:v>671.85176991150445</c:v>
                </c:pt>
                <c:pt idx="107" formatCode="0.00">
                  <c:v>688.56769911504421</c:v>
                </c:pt>
                <c:pt idx="108" formatCode="0.00">
                  <c:v>697.56858407079653</c:v>
                </c:pt>
                <c:pt idx="109" formatCode="0.00">
                  <c:v>710.42699115044252</c:v>
                </c:pt>
                <c:pt idx="110" formatCode="0.00">
                  <c:v>713.6415929203539</c:v>
                </c:pt>
                <c:pt idx="111" formatCode="0.00">
                  <c:v>721.99955752212384</c:v>
                </c:pt>
                <c:pt idx="112" formatCode="0.00">
                  <c:v>724.57123893805306</c:v>
                </c:pt>
                <c:pt idx="113" formatCode="0.00">
                  <c:v>731</c:v>
                </c:pt>
                <c:pt idx="114" formatCode="0.00">
                  <c:v>740.64</c:v>
                </c:pt>
              </c:numCache>
            </c:numRef>
          </c:val>
          <c:smooth val="0"/>
        </c:ser>
        <c:ser>
          <c:idx val="10"/>
          <c:order val="1"/>
          <c:tx>
            <c:strRef>
              <c:f>Sheet1!$C$1</c:f>
              <c:strCache>
                <c:ptCount val="1"/>
                <c:pt idx="0">
                  <c:v>Australia</c:v>
                </c:pt>
              </c:strCache>
            </c:strRef>
          </c:tx>
          <c:spPr>
            <a:ln w="45088">
              <a:solidFill>
                <a:srgbClr val="FF0000"/>
              </a:solidFill>
              <a:prstDash val="solid"/>
            </a:ln>
          </c:spPr>
          <c:marker>
            <c:symbol val="none"/>
          </c:marker>
          <c:cat>
            <c:numRef>
              <c:f>Sheet1!$A$2:$A$289</c:f>
              <c:numCache>
                <c:formatCode>mmm\-yy</c:formatCode>
                <c:ptCount val="288"/>
                <c:pt idx="0">
                  <c:v>31837</c:v>
                </c:pt>
                <c:pt idx="1">
                  <c:v>31929</c:v>
                </c:pt>
                <c:pt idx="2">
                  <c:v>32021</c:v>
                </c:pt>
                <c:pt idx="3">
                  <c:v>32112</c:v>
                </c:pt>
                <c:pt idx="4">
                  <c:v>32203</c:v>
                </c:pt>
                <c:pt idx="5">
                  <c:v>32295</c:v>
                </c:pt>
                <c:pt idx="6">
                  <c:v>32387</c:v>
                </c:pt>
                <c:pt idx="7">
                  <c:v>32478</c:v>
                </c:pt>
                <c:pt idx="8">
                  <c:v>32568</c:v>
                </c:pt>
                <c:pt idx="9">
                  <c:v>32660</c:v>
                </c:pt>
                <c:pt idx="10">
                  <c:v>32752</c:v>
                </c:pt>
                <c:pt idx="11">
                  <c:v>32843</c:v>
                </c:pt>
                <c:pt idx="12">
                  <c:v>32933</c:v>
                </c:pt>
                <c:pt idx="13">
                  <c:v>33025</c:v>
                </c:pt>
                <c:pt idx="14">
                  <c:v>33117</c:v>
                </c:pt>
                <c:pt idx="15">
                  <c:v>33208</c:v>
                </c:pt>
                <c:pt idx="16">
                  <c:v>33298</c:v>
                </c:pt>
                <c:pt idx="17">
                  <c:v>33390</c:v>
                </c:pt>
                <c:pt idx="18">
                  <c:v>33482</c:v>
                </c:pt>
                <c:pt idx="19">
                  <c:v>33573</c:v>
                </c:pt>
                <c:pt idx="20">
                  <c:v>33664</c:v>
                </c:pt>
                <c:pt idx="21">
                  <c:v>33756</c:v>
                </c:pt>
                <c:pt idx="22">
                  <c:v>33848</c:v>
                </c:pt>
                <c:pt idx="23">
                  <c:v>33939</c:v>
                </c:pt>
                <c:pt idx="24">
                  <c:v>34029</c:v>
                </c:pt>
                <c:pt idx="25">
                  <c:v>34121</c:v>
                </c:pt>
                <c:pt idx="26">
                  <c:v>34213</c:v>
                </c:pt>
                <c:pt idx="27">
                  <c:v>34304</c:v>
                </c:pt>
                <c:pt idx="28">
                  <c:v>34394</c:v>
                </c:pt>
                <c:pt idx="29">
                  <c:v>34486</c:v>
                </c:pt>
                <c:pt idx="30">
                  <c:v>34578</c:v>
                </c:pt>
                <c:pt idx="31">
                  <c:v>34669</c:v>
                </c:pt>
                <c:pt idx="32">
                  <c:v>34759</c:v>
                </c:pt>
                <c:pt idx="33">
                  <c:v>34851</c:v>
                </c:pt>
                <c:pt idx="34">
                  <c:v>34943</c:v>
                </c:pt>
                <c:pt idx="35">
                  <c:v>35034</c:v>
                </c:pt>
                <c:pt idx="36">
                  <c:v>35125</c:v>
                </c:pt>
                <c:pt idx="37">
                  <c:v>35217</c:v>
                </c:pt>
                <c:pt idx="38">
                  <c:v>35309</c:v>
                </c:pt>
                <c:pt idx="39">
                  <c:v>35400</c:v>
                </c:pt>
                <c:pt idx="40">
                  <c:v>35490</c:v>
                </c:pt>
                <c:pt idx="41">
                  <c:v>35582</c:v>
                </c:pt>
                <c:pt idx="42">
                  <c:v>35674</c:v>
                </c:pt>
                <c:pt idx="43">
                  <c:v>35765</c:v>
                </c:pt>
                <c:pt idx="44">
                  <c:v>35855</c:v>
                </c:pt>
                <c:pt idx="45">
                  <c:v>35947</c:v>
                </c:pt>
                <c:pt idx="46">
                  <c:v>36039</c:v>
                </c:pt>
                <c:pt idx="47">
                  <c:v>36130</c:v>
                </c:pt>
                <c:pt idx="48">
                  <c:v>36220</c:v>
                </c:pt>
                <c:pt idx="49">
                  <c:v>36312</c:v>
                </c:pt>
                <c:pt idx="50">
                  <c:v>36404</c:v>
                </c:pt>
                <c:pt idx="51">
                  <c:v>36495</c:v>
                </c:pt>
                <c:pt idx="52">
                  <c:v>36586</c:v>
                </c:pt>
                <c:pt idx="53">
                  <c:v>36678</c:v>
                </c:pt>
                <c:pt idx="54">
                  <c:v>36770</c:v>
                </c:pt>
                <c:pt idx="55">
                  <c:v>36861</c:v>
                </c:pt>
                <c:pt idx="56">
                  <c:v>36951</c:v>
                </c:pt>
                <c:pt idx="57">
                  <c:v>37043</c:v>
                </c:pt>
                <c:pt idx="58">
                  <c:v>37135</c:v>
                </c:pt>
                <c:pt idx="59">
                  <c:v>37226</c:v>
                </c:pt>
                <c:pt idx="60">
                  <c:v>37316</c:v>
                </c:pt>
                <c:pt idx="61">
                  <c:v>37408</c:v>
                </c:pt>
                <c:pt idx="62">
                  <c:v>37500</c:v>
                </c:pt>
                <c:pt idx="63">
                  <c:v>37591</c:v>
                </c:pt>
                <c:pt idx="64">
                  <c:v>37681</c:v>
                </c:pt>
                <c:pt idx="65">
                  <c:v>37773</c:v>
                </c:pt>
                <c:pt idx="66">
                  <c:v>37865</c:v>
                </c:pt>
                <c:pt idx="67">
                  <c:v>37956</c:v>
                </c:pt>
                <c:pt idx="68">
                  <c:v>38047</c:v>
                </c:pt>
                <c:pt idx="69">
                  <c:v>38139</c:v>
                </c:pt>
                <c:pt idx="70">
                  <c:v>38231</c:v>
                </c:pt>
                <c:pt idx="71">
                  <c:v>38322</c:v>
                </c:pt>
                <c:pt idx="72">
                  <c:v>38412</c:v>
                </c:pt>
                <c:pt idx="73">
                  <c:v>38504</c:v>
                </c:pt>
                <c:pt idx="74">
                  <c:v>38596</c:v>
                </c:pt>
                <c:pt idx="75">
                  <c:v>38687</c:v>
                </c:pt>
                <c:pt idx="76">
                  <c:v>38777</c:v>
                </c:pt>
                <c:pt idx="77">
                  <c:v>38869</c:v>
                </c:pt>
                <c:pt idx="78">
                  <c:v>38961</c:v>
                </c:pt>
                <c:pt idx="79">
                  <c:v>39052</c:v>
                </c:pt>
                <c:pt idx="80">
                  <c:v>39142</c:v>
                </c:pt>
                <c:pt idx="81">
                  <c:v>39234</c:v>
                </c:pt>
                <c:pt idx="82">
                  <c:v>39326</c:v>
                </c:pt>
                <c:pt idx="83">
                  <c:v>39417</c:v>
                </c:pt>
                <c:pt idx="84">
                  <c:v>39508</c:v>
                </c:pt>
                <c:pt idx="85">
                  <c:v>39600</c:v>
                </c:pt>
                <c:pt idx="86">
                  <c:v>39692</c:v>
                </c:pt>
                <c:pt idx="87">
                  <c:v>39783</c:v>
                </c:pt>
                <c:pt idx="88">
                  <c:v>39873</c:v>
                </c:pt>
                <c:pt idx="89">
                  <c:v>39965</c:v>
                </c:pt>
                <c:pt idx="90">
                  <c:v>40057</c:v>
                </c:pt>
                <c:pt idx="91">
                  <c:v>40148</c:v>
                </c:pt>
                <c:pt idx="92">
                  <c:v>40238</c:v>
                </c:pt>
                <c:pt idx="93">
                  <c:v>40330</c:v>
                </c:pt>
                <c:pt idx="94">
                  <c:v>40422</c:v>
                </c:pt>
                <c:pt idx="95">
                  <c:v>40513</c:v>
                </c:pt>
                <c:pt idx="96">
                  <c:v>40603</c:v>
                </c:pt>
                <c:pt idx="97">
                  <c:v>40695</c:v>
                </c:pt>
                <c:pt idx="98">
                  <c:v>40787</c:v>
                </c:pt>
                <c:pt idx="99">
                  <c:v>40878</c:v>
                </c:pt>
                <c:pt idx="100">
                  <c:v>40969</c:v>
                </c:pt>
                <c:pt idx="101">
                  <c:v>41061</c:v>
                </c:pt>
                <c:pt idx="102">
                  <c:v>41153</c:v>
                </c:pt>
                <c:pt idx="103">
                  <c:v>41244</c:v>
                </c:pt>
                <c:pt idx="104">
                  <c:v>41334</c:v>
                </c:pt>
                <c:pt idx="105">
                  <c:v>41426</c:v>
                </c:pt>
                <c:pt idx="106">
                  <c:v>41518</c:v>
                </c:pt>
                <c:pt idx="107">
                  <c:v>41609</c:v>
                </c:pt>
                <c:pt idx="108">
                  <c:v>41699</c:v>
                </c:pt>
                <c:pt idx="109">
                  <c:v>41791</c:v>
                </c:pt>
                <c:pt idx="110">
                  <c:v>41883</c:v>
                </c:pt>
                <c:pt idx="111">
                  <c:v>41974</c:v>
                </c:pt>
                <c:pt idx="112">
                  <c:v>42064</c:v>
                </c:pt>
                <c:pt idx="113">
                  <c:v>42156</c:v>
                </c:pt>
                <c:pt idx="114">
                  <c:v>42248</c:v>
                </c:pt>
                <c:pt idx="115">
                  <c:v>42339</c:v>
                </c:pt>
              </c:numCache>
            </c:numRef>
          </c:cat>
          <c:val>
            <c:numRef>
              <c:f>Sheet1!$C$2:$C$289</c:f>
              <c:numCache>
                <c:formatCode>General</c:formatCode>
                <c:ptCount val="288"/>
                <c:pt idx="0">
                  <c:v>100</c:v>
                </c:pt>
                <c:pt idx="1">
                  <c:v>101.17</c:v>
                </c:pt>
                <c:pt idx="2">
                  <c:v>102.72</c:v>
                </c:pt>
                <c:pt idx="3">
                  <c:v>107.78</c:v>
                </c:pt>
                <c:pt idx="4">
                  <c:v>112.45</c:v>
                </c:pt>
                <c:pt idx="5">
                  <c:v>118.68</c:v>
                </c:pt>
                <c:pt idx="6">
                  <c:v>130.35</c:v>
                </c:pt>
                <c:pt idx="7">
                  <c:v>143.19</c:v>
                </c:pt>
                <c:pt idx="8">
                  <c:v>154.86000000000001</c:v>
                </c:pt>
                <c:pt idx="9">
                  <c:v>157.97999999999999</c:v>
                </c:pt>
                <c:pt idx="10">
                  <c:v>157.97999999999999</c:v>
                </c:pt>
                <c:pt idx="11">
                  <c:v>158.37</c:v>
                </c:pt>
                <c:pt idx="12">
                  <c:v>159.13999999999999</c:v>
                </c:pt>
                <c:pt idx="13">
                  <c:v>160.69999999999999</c:v>
                </c:pt>
                <c:pt idx="14">
                  <c:v>159.13999999999999</c:v>
                </c:pt>
                <c:pt idx="15">
                  <c:v>160.31</c:v>
                </c:pt>
                <c:pt idx="16">
                  <c:v>159.91999999999999</c:v>
                </c:pt>
                <c:pt idx="17">
                  <c:v>161.87</c:v>
                </c:pt>
                <c:pt idx="18">
                  <c:v>166.93</c:v>
                </c:pt>
                <c:pt idx="19">
                  <c:v>166.93</c:v>
                </c:pt>
                <c:pt idx="20">
                  <c:v>165.76</c:v>
                </c:pt>
                <c:pt idx="21">
                  <c:v>166.15</c:v>
                </c:pt>
                <c:pt idx="22">
                  <c:v>166.54</c:v>
                </c:pt>
                <c:pt idx="23">
                  <c:v>168.09</c:v>
                </c:pt>
                <c:pt idx="24">
                  <c:v>169.65</c:v>
                </c:pt>
                <c:pt idx="25">
                  <c:v>170.82</c:v>
                </c:pt>
                <c:pt idx="26">
                  <c:v>170.82</c:v>
                </c:pt>
                <c:pt idx="27">
                  <c:v>172.37</c:v>
                </c:pt>
                <c:pt idx="28">
                  <c:v>174.32</c:v>
                </c:pt>
                <c:pt idx="29">
                  <c:v>176.26</c:v>
                </c:pt>
                <c:pt idx="30">
                  <c:v>178.99</c:v>
                </c:pt>
                <c:pt idx="31">
                  <c:v>178.21</c:v>
                </c:pt>
                <c:pt idx="32">
                  <c:v>180.16</c:v>
                </c:pt>
                <c:pt idx="33">
                  <c:v>178.6</c:v>
                </c:pt>
                <c:pt idx="34">
                  <c:v>178.99</c:v>
                </c:pt>
                <c:pt idx="35">
                  <c:v>178.6</c:v>
                </c:pt>
                <c:pt idx="36">
                  <c:v>178.6</c:v>
                </c:pt>
                <c:pt idx="37">
                  <c:v>180.54</c:v>
                </c:pt>
                <c:pt idx="38">
                  <c:v>181.32</c:v>
                </c:pt>
                <c:pt idx="39">
                  <c:v>181.71</c:v>
                </c:pt>
                <c:pt idx="40">
                  <c:v>183.27</c:v>
                </c:pt>
                <c:pt idx="41">
                  <c:v>185.6</c:v>
                </c:pt>
                <c:pt idx="42">
                  <c:v>189.11</c:v>
                </c:pt>
                <c:pt idx="43">
                  <c:v>192.61</c:v>
                </c:pt>
                <c:pt idx="44">
                  <c:v>197.67</c:v>
                </c:pt>
                <c:pt idx="45">
                  <c:v>201.95</c:v>
                </c:pt>
                <c:pt idx="46">
                  <c:v>201.95</c:v>
                </c:pt>
                <c:pt idx="47">
                  <c:v>205.06</c:v>
                </c:pt>
                <c:pt idx="48">
                  <c:v>208.95</c:v>
                </c:pt>
                <c:pt idx="49">
                  <c:v>213.62</c:v>
                </c:pt>
                <c:pt idx="50">
                  <c:v>217.51</c:v>
                </c:pt>
                <c:pt idx="51">
                  <c:v>224.9</c:v>
                </c:pt>
                <c:pt idx="52">
                  <c:v>228.79</c:v>
                </c:pt>
                <c:pt idx="53">
                  <c:v>234.24</c:v>
                </c:pt>
                <c:pt idx="54">
                  <c:v>233.85</c:v>
                </c:pt>
                <c:pt idx="55">
                  <c:v>239.69</c:v>
                </c:pt>
                <c:pt idx="56">
                  <c:v>244.75</c:v>
                </c:pt>
                <c:pt idx="57">
                  <c:v>253.7</c:v>
                </c:pt>
                <c:pt idx="58">
                  <c:v>266.54000000000002</c:v>
                </c:pt>
                <c:pt idx="59">
                  <c:v>276.64999999999998</c:v>
                </c:pt>
                <c:pt idx="60">
                  <c:v>289.11</c:v>
                </c:pt>
                <c:pt idx="61">
                  <c:v>306.61</c:v>
                </c:pt>
                <c:pt idx="62">
                  <c:v>319.07</c:v>
                </c:pt>
                <c:pt idx="63">
                  <c:v>330.74</c:v>
                </c:pt>
                <c:pt idx="64">
                  <c:v>340.08</c:v>
                </c:pt>
                <c:pt idx="65">
                  <c:v>357.98</c:v>
                </c:pt>
                <c:pt idx="66">
                  <c:v>379.09727626459141</c:v>
                </c:pt>
                <c:pt idx="67">
                  <c:v>393.38210116731511</c:v>
                </c:pt>
                <c:pt idx="68">
                  <c:v>391.73385214007777</c:v>
                </c:pt>
                <c:pt idx="69">
                  <c:v>387.88793774319061</c:v>
                </c:pt>
                <c:pt idx="70">
                  <c:v>387.88793774319061</c:v>
                </c:pt>
                <c:pt idx="71">
                  <c:v>394.48093385214003</c:v>
                </c:pt>
                <c:pt idx="72">
                  <c:v>393.93151750972766</c:v>
                </c:pt>
                <c:pt idx="73">
                  <c:v>396.67859922178991</c:v>
                </c:pt>
                <c:pt idx="74">
                  <c:v>396.12918287937737</c:v>
                </c:pt>
                <c:pt idx="75">
                  <c:v>403.8210116731517</c:v>
                </c:pt>
                <c:pt idx="76">
                  <c:v>408.2163424124513</c:v>
                </c:pt>
                <c:pt idx="77">
                  <c:v>423.05058365758754</c:v>
                </c:pt>
                <c:pt idx="78">
                  <c:v>430.74241245136187</c:v>
                </c:pt>
                <c:pt idx="79">
                  <c:v>438.43424124513615</c:v>
                </c:pt>
                <c:pt idx="80">
                  <c:v>442.28015564202332</c:v>
                </c:pt>
                <c:pt idx="81">
                  <c:v>462.05914396887152</c:v>
                </c:pt>
                <c:pt idx="82">
                  <c:v>478.54163424124511</c:v>
                </c:pt>
                <c:pt idx="83">
                  <c:v>496.67237354085603</c:v>
                </c:pt>
                <c:pt idx="84">
                  <c:v>498.8700389105058</c:v>
                </c:pt>
                <c:pt idx="85">
                  <c:v>494.4747081712062</c:v>
                </c:pt>
                <c:pt idx="86">
                  <c:v>483.48638132295719</c:v>
                </c:pt>
                <c:pt idx="87">
                  <c:v>476.89338521400776</c:v>
                </c:pt>
                <c:pt idx="88">
                  <c:v>475.79455252918285</c:v>
                </c:pt>
                <c:pt idx="89">
                  <c:v>495.57354085603117</c:v>
                </c:pt>
                <c:pt idx="90">
                  <c:v>516.45136186770424</c:v>
                </c:pt>
                <c:pt idx="91">
                  <c:v>545.02101167315175</c:v>
                </c:pt>
                <c:pt idx="92">
                  <c:v>562.0529182879377</c:v>
                </c:pt>
                <c:pt idx="93">
                  <c:v>573.04124513618672</c:v>
                </c:pt>
                <c:pt idx="94" formatCode="0.00">
                  <c:v>565.89883268482481</c:v>
                </c:pt>
                <c:pt idx="95" formatCode="0.00">
                  <c:v>569.19533073929949</c:v>
                </c:pt>
                <c:pt idx="96" formatCode="0.00">
                  <c:v>564.25058365758753</c:v>
                </c:pt>
                <c:pt idx="97">
                  <c:v>560.40466926070042</c:v>
                </c:pt>
                <c:pt idx="98">
                  <c:v>550.51517509727626</c:v>
                </c:pt>
                <c:pt idx="99">
                  <c:v>546.11984435797672</c:v>
                </c:pt>
                <c:pt idx="100" formatCode="0.00">
                  <c:v>549.41634241245129</c:v>
                </c:pt>
                <c:pt idx="101" formatCode="0.00">
                  <c:v>551.61400778210123</c:v>
                </c:pt>
                <c:pt idx="102" formatCode="0.00">
                  <c:v>550.51517509727626</c:v>
                </c:pt>
                <c:pt idx="103">
                  <c:v>562.60233463035024</c:v>
                </c:pt>
                <c:pt idx="104">
                  <c:v>566.44824902723735</c:v>
                </c:pt>
                <c:pt idx="105">
                  <c:v>580.73307392996117</c:v>
                </c:pt>
                <c:pt idx="106">
                  <c:v>595.01789883268475</c:v>
                </c:pt>
                <c:pt idx="107">
                  <c:v>618.64280155642007</c:v>
                </c:pt>
                <c:pt idx="108" formatCode="0.00">
                  <c:v>627.43346303501949</c:v>
                </c:pt>
                <c:pt idx="109" formatCode="0.00">
                  <c:v>639.52062256809347</c:v>
                </c:pt>
                <c:pt idx="110" formatCode="0.00">
                  <c:v>647.21245136186758</c:v>
                </c:pt>
                <c:pt idx="111" formatCode="0.00">
                  <c:v>660.39844357976654</c:v>
                </c:pt>
                <c:pt idx="112" formatCode="0.00">
                  <c:v>670.83735408560301</c:v>
                </c:pt>
                <c:pt idx="113" formatCode="0.00">
                  <c:v>702.15</c:v>
                </c:pt>
                <c:pt idx="114" formatCode="0.00">
                  <c:v>716.44</c:v>
                </c:pt>
                <c:pt idx="115" formatCode="0.00">
                  <c:v>717.54</c:v>
                </c:pt>
              </c:numCache>
            </c:numRef>
          </c:val>
          <c:smooth val="0"/>
        </c:ser>
        <c:dLbls>
          <c:showLegendKey val="0"/>
          <c:showVal val="0"/>
          <c:showCatName val="0"/>
          <c:showSerName val="0"/>
          <c:showPercent val="0"/>
          <c:showBubbleSize val="0"/>
        </c:dLbls>
        <c:smooth val="0"/>
        <c:axId val="235920520"/>
        <c:axId val="235920912"/>
      </c:lineChart>
      <c:dateAx>
        <c:axId val="235920520"/>
        <c:scaling>
          <c:orientation val="minMax"/>
          <c:max val="42401"/>
          <c:min val="31837"/>
        </c:scaling>
        <c:delete val="0"/>
        <c:axPos val="b"/>
        <c:numFmt formatCode="yy" sourceLinked="0"/>
        <c:majorTickMark val="out"/>
        <c:minorTickMark val="none"/>
        <c:tickLblPos val="low"/>
        <c:spPr>
          <a:ln w="15029">
            <a:solidFill>
              <a:srgbClr val="FFFFFF"/>
            </a:solidFill>
            <a:prstDash val="solid"/>
          </a:ln>
        </c:spPr>
        <c:txPr>
          <a:bodyPr rot="0" vert="horz"/>
          <a:lstStyle/>
          <a:p>
            <a:pPr>
              <a:defRPr sz="1420" b="1" i="0" u="none" strike="noStrike" baseline="0">
                <a:solidFill>
                  <a:srgbClr val="FFFFFF"/>
                </a:solidFill>
                <a:latin typeface="Arial"/>
                <a:ea typeface="Arial"/>
                <a:cs typeface="Arial"/>
              </a:defRPr>
            </a:pPr>
            <a:endParaRPr lang="en-US"/>
          </a:p>
        </c:txPr>
        <c:crossAx val="235920912"/>
        <c:crossesAt val="100"/>
        <c:auto val="1"/>
        <c:lblOffset val="100"/>
        <c:baseTimeUnit val="months"/>
        <c:majorUnit val="2"/>
        <c:majorTimeUnit val="years"/>
        <c:minorUnit val="6"/>
        <c:minorTimeUnit val="months"/>
      </c:dateAx>
      <c:valAx>
        <c:axId val="235920912"/>
        <c:scaling>
          <c:orientation val="minMax"/>
          <c:max val="800"/>
          <c:min val="100"/>
        </c:scaling>
        <c:delete val="0"/>
        <c:axPos val="l"/>
        <c:majorGridlines>
          <c:spPr>
            <a:ln w="15029">
              <a:solidFill>
                <a:srgbClr val="FFFFFF"/>
              </a:solidFill>
              <a:prstDash val="solid"/>
            </a:ln>
          </c:spPr>
        </c:majorGridlines>
        <c:numFmt formatCode="General" sourceLinked="1"/>
        <c:majorTickMark val="out"/>
        <c:minorTickMark val="none"/>
        <c:tickLblPos val="nextTo"/>
        <c:spPr>
          <a:ln w="15029">
            <a:solidFill>
              <a:srgbClr val="FFFFFF"/>
            </a:solidFill>
            <a:prstDash val="solid"/>
          </a:ln>
        </c:spPr>
        <c:txPr>
          <a:bodyPr rot="0" vert="horz"/>
          <a:lstStyle/>
          <a:p>
            <a:pPr>
              <a:defRPr sz="1420" b="1" i="0" u="none" strike="noStrike" baseline="0">
                <a:solidFill>
                  <a:srgbClr val="FFFFFF"/>
                </a:solidFill>
                <a:latin typeface="Arial"/>
                <a:ea typeface="Arial"/>
                <a:cs typeface="Arial"/>
              </a:defRPr>
            </a:pPr>
            <a:endParaRPr lang="en-US"/>
          </a:p>
        </c:txPr>
        <c:crossAx val="235920520"/>
        <c:crosses val="autoZero"/>
        <c:crossBetween val="between"/>
        <c:majorUnit val="100"/>
        <c:minorUnit val="10"/>
      </c:valAx>
      <c:spPr>
        <a:noFill/>
        <a:ln w="15029">
          <a:solidFill>
            <a:srgbClr val="FFFFFF"/>
          </a:solidFill>
          <a:prstDash val="solid"/>
        </a:ln>
      </c:spPr>
    </c:plotArea>
    <c:legend>
      <c:legendPos val="r"/>
      <c:legendEntry>
        <c:idx val="0"/>
        <c:txPr>
          <a:bodyPr/>
          <a:lstStyle/>
          <a:p>
            <a:pPr>
              <a:defRPr sz="1302" b="1" i="0" u="none" strike="noStrike" baseline="0">
                <a:solidFill>
                  <a:srgbClr val="FFFFFF"/>
                </a:solidFill>
                <a:latin typeface="Arial"/>
                <a:ea typeface="Arial"/>
                <a:cs typeface="Arial"/>
              </a:defRPr>
            </a:pPr>
            <a:endParaRPr lang="en-US"/>
          </a:p>
        </c:txPr>
      </c:legendEntry>
      <c:legendEntry>
        <c:idx val="1"/>
        <c:txPr>
          <a:bodyPr/>
          <a:lstStyle/>
          <a:p>
            <a:pPr>
              <a:defRPr sz="1302" b="1" i="0" u="none" strike="noStrike" baseline="0">
                <a:solidFill>
                  <a:srgbClr val="FFFFFF"/>
                </a:solidFill>
                <a:latin typeface="Arial"/>
                <a:ea typeface="Arial"/>
                <a:cs typeface="Arial"/>
              </a:defRPr>
            </a:pPr>
            <a:endParaRPr lang="en-US"/>
          </a:p>
        </c:txPr>
      </c:legendEntry>
      <c:layout>
        <c:manualLayout>
          <c:xMode val="edge"/>
          <c:yMode val="edge"/>
          <c:x val="0.52624113475177303"/>
          <c:y val="6.4593301435407049E-2"/>
          <c:w val="0.31063829787234243"/>
          <c:h val="5.9808612440191727E-2"/>
        </c:manualLayout>
      </c:layout>
      <c:overlay val="0"/>
      <c:spPr>
        <a:noFill/>
        <a:ln w="30059">
          <a:noFill/>
        </a:ln>
      </c:spPr>
      <c:txPr>
        <a:bodyPr/>
        <a:lstStyle/>
        <a:p>
          <a:pPr>
            <a:defRPr sz="1959" b="1" i="0" u="none" strike="noStrike" baseline="0">
              <a:solidFill>
                <a:schemeClr val="tx1"/>
              </a:solidFill>
              <a:latin typeface="35 Helvetica Thin"/>
              <a:ea typeface="35 Helvetica Thin"/>
              <a:cs typeface="35 Helvetica Thin"/>
            </a:defRPr>
          </a:pPr>
          <a:endParaRPr lang="en-US"/>
        </a:p>
      </c:txPr>
    </c:legend>
    <c:plotVisOnly val="1"/>
    <c:dispBlanksAs val="gap"/>
    <c:showDLblsOverMax val="0"/>
  </c:chart>
  <c:spPr>
    <a:noFill/>
    <a:ln>
      <a:noFill/>
    </a:ln>
  </c:spPr>
  <c:txPr>
    <a:bodyPr/>
    <a:lstStyle/>
    <a:p>
      <a:pPr>
        <a:defRPr sz="2130" b="1" i="0" u="none" strike="noStrike" baseline="0">
          <a:solidFill>
            <a:schemeClr val="tx1"/>
          </a:solidFill>
          <a:latin typeface="35 Helvetica Thin"/>
          <a:ea typeface="35 Helvetica Thin"/>
          <a:cs typeface="35 Helvetica Thin"/>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emf"/></Relationships>
</file>

<file path=ppt/drawings/drawing1.xml><?xml version="1.0" encoding="utf-8"?>
<c:userShapes xmlns:c="http://schemas.openxmlformats.org/drawingml/2006/chart">
  <cdr:relSizeAnchor xmlns:cdr="http://schemas.openxmlformats.org/drawingml/2006/chartDrawing">
    <cdr:from>
      <cdr:x>0.91601</cdr:x>
      <cdr:y>0.03812</cdr:y>
    </cdr:from>
    <cdr:to>
      <cdr:x>0.95927</cdr:x>
      <cdr:y>0.09384</cdr:y>
    </cdr:to>
    <cdr:sp macro="" textlink="">
      <cdr:nvSpPr>
        <cdr:cNvPr id="39937" name="Text Box 1"/>
        <cdr:cNvSpPr txBox="1">
          <a:spLocks xmlns:a="http://schemas.openxmlformats.org/drawingml/2006/main" noChangeArrowheads="1"/>
        </cdr:cNvSpPr>
      </cdr:nvSpPr>
      <cdr:spPr bwMode="auto">
        <a:xfrm xmlns:a="http://schemas.openxmlformats.org/drawingml/2006/main">
          <a:off x="9764243" y="123825"/>
          <a:ext cx="461198" cy="18097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AU" sz="1200" b="0" i="0" u="none" strike="noStrike" baseline="0" dirty="0">
              <a:solidFill>
                <a:schemeClr val="tx1"/>
              </a:solidFill>
              <a:latin typeface="Arial"/>
              <a:cs typeface="Arial"/>
            </a:rPr>
            <a:t>X</a:t>
          </a:r>
        </a:p>
      </cdr:txBody>
    </cdr:sp>
  </cdr:relSizeAnchor>
  <cdr:relSizeAnchor xmlns:cdr="http://schemas.openxmlformats.org/drawingml/2006/chartDrawing">
    <cdr:from>
      <cdr:x>0.03352</cdr:x>
      <cdr:y>0.03887</cdr:y>
    </cdr:from>
    <cdr:to>
      <cdr:x>0.06859</cdr:x>
      <cdr:y>0.0952</cdr:y>
    </cdr:to>
    <cdr:sp macro="" textlink="">
      <cdr:nvSpPr>
        <cdr:cNvPr id="39939" name="Text Box 3"/>
        <cdr:cNvSpPr txBox="1">
          <a:spLocks xmlns:a="http://schemas.openxmlformats.org/drawingml/2006/main" noChangeArrowheads="1"/>
        </cdr:cNvSpPr>
      </cdr:nvSpPr>
      <cdr:spPr bwMode="auto">
        <a:xfrm xmlns:a="http://schemas.openxmlformats.org/drawingml/2006/main">
          <a:off x="352748" y="126261"/>
          <a:ext cx="369087" cy="18296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AU" sz="1200" b="0" i="0" u="none" strike="noStrike" baseline="0" dirty="0">
              <a:solidFill>
                <a:schemeClr val="tx1"/>
              </a:solidFill>
              <a:latin typeface="Arial"/>
              <a:cs typeface="Arial"/>
            </a:rPr>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5240" cy="499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818" tIns="46909" rIns="93818" bIns="46909" numCol="1" anchor="t" anchorCtr="0" compatLnSpc="1">
            <a:prstTxWarp prst="textNoShape">
              <a:avLst/>
            </a:prstTxWarp>
          </a:bodyPr>
          <a:lstStyle>
            <a:lvl1pPr defTabSz="938311">
              <a:defRPr sz="1300"/>
            </a:lvl1pPr>
          </a:lstStyle>
          <a:p>
            <a:endParaRPr lang="en-US"/>
          </a:p>
        </p:txBody>
      </p:sp>
      <p:sp>
        <p:nvSpPr>
          <p:cNvPr id="65539" name="Rectangle 3"/>
          <p:cNvSpPr>
            <a:spLocks noGrp="1" noChangeArrowheads="1"/>
          </p:cNvSpPr>
          <p:nvPr>
            <p:ph type="dt" sz="quarter" idx="1"/>
          </p:nvPr>
        </p:nvSpPr>
        <p:spPr bwMode="auto">
          <a:xfrm>
            <a:off x="3890698" y="0"/>
            <a:ext cx="2975240" cy="499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818" tIns="46909" rIns="93818" bIns="46909" numCol="1" anchor="t" anchorCtr="0" compatLnSpc="1">
            <a:prstTxWarp prst="textNoShape">
              <a:avLst/>
            </a:prstTxWarp>
          </a:bodyPr>
          <a:lstStyle>
            <a:lvl1pPr algn="r" defTabSz="938311">
              <a:defRPr sz="1300"/>
            </a:lvl1pPr>
          </a:lstStyle>
          <a:p>
            <a:endParaRPr lang="en-US"/>
          </a:p>
        </p:txBody>
      </p:sp>
      <p:sp>
        <p:nvSpPr>
          <p:cNvPr id="65540" name="Rectangle 4"/>
          <p:cNvSpPr>
            <a:spLocks noGrp="1" noChangeArrowheads="1"/>
          </p:cNvSpPr>
          <p:nvPr>
            <p:ph type="ftr" sz="quarter" idx="2"/>
          </p:nvPr>
        </p:nvSpPr>
        <p:spPr bwMode="auto">
          <a:xfrm>
            <a:off x="0" y="9498570"/>
            <a:ext cx="2975240" cy="499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818" tIns="46909" rIns="93818" bIns="46909" numCol="1" anchor="b" anchorCtr="0" compatLnSpc="1">
            <a:prstTxWarp prst="textNoShape">
              <a:avLst/>
            </a:prstTxWarp>
          </a:bodyPr>
          <a:lstStyle>
            <a:lvl1pPr defTabSz="938311">
              <a:defRPr sz="1300"/>
            </a:lvl1pPr>
          </a:lstStyle>
          <a:p>
            <a:endParaRPr lang="en-US"/>
          </a:p>
        </p:txBody>
      </p:sp>
      <p:sp>
        <p:nvSpPr>
          <p:cNvPr id="65541" name="Rectangle 5"/>
          <p:cNvSpPr>
            <a:spLocks noGrp="1" noChangeArrowheads="1"/>
          </p:cNvSpPr>
          <p:nvPr>
            <p:ph type="sldNum" sz="quarter" idx="3"/>
          </p:nvPr>
        </p:nvSpPr>
        <p:spPr bwMode="auto">
          <a:xfrm>
            <a:off x="3890698" y="9498570"/>
            <a:ext cx="2975240" cy="499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818" tIns="46909" rIns="93818" bIns="46909" numCol="1" anchor="b" anchorCtr="0" compatLnSpc="1">
            <a:prstTxWarp prst="textNoShape">
              <a:avLst/>
            </a:prstTxWarp>
          </a:bodyPr>
          <a:lstStyle>
            <a:lvl1pPr algn="r" defTabSz="938311">
              <a:defRPr sz="1300"/>
            </a:lvl1pPr>
          </a:lstStyle>
          <a:p>
            <a:fld id="{54272A8D-EB18-440B-8A97-D9B550C7C4F5}" type="slidenum">
              <a:rPr lang="en-US"/>
              <a:pPr/>
              <a:t>‹#›</a:t>
            </a:fld>
            <a:endParaRPr lang="en-US"/>
          </a:p>
        </p:txBody>
      </p:sp>
    </p:spTree>
    <p:extLst>
      <p:ext uri="{BB962C8B-B14F-4D97-AF65-F5344CB8AC3E}">
        <p14:creationId xmlns:p14="http://schemas.microsoft.com/office/powerpoint/2010/main" val="2524708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5240" cy="499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818" tIns="46909" rIns="93818" bIns="46909" numCol="1" anchor="t" anchorCtr="0" compatLnSpc="1">
            <a:prstTxWarp prst="textNoShape">
              <a:avLst/>
            </a:prstTxWarp>
          </a:bodyPr>
          <a:lstStyle>
            <a:lvl1pPr defTabSz="938311">
              <a:defRPr sz="1300"/>
            </a:lvl1pPr>
          </a:lstStyle>
          <a:p>
            <a:endParaRPr lang="en-US"/>
          </a:p>
        </p:txBody>
      </p:sp>
      <p:sp>
        <p:nvSpPr>
          <p:cNvPr id="8195" name="Rectangle 3"/>
          <p:cNvSpPr>
            <a:spLocks noGrp="1" noChangeArrowheads="1"/>
          </p:cNvSpPr>
          <p:nvPr>
            <p:ph type="dt" idx="1"/>
          </p:nvPr>
        </p:nvSpPr>
        <p:spPr bwMode="auto">
          <a:xfrm>
            <a:off x="3890698" y="0"/>
            <a:ext cx="2975240" cy="499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818" tIns="46909" rIns="93818" bIns="46909" numCol="1" anchor="t" anchorCtr="0" compatLnSpc="1">
            <a:prstTxWarp prst="textNoShape">
              <a:avLst/>
            </a:prstTxWarp>
          </a:bodyPr>
          <a:lstStyle>
            <a:lvl1pPr algn="r" defTabSz="938311">
              <a:defRPr sz="1300"/>
            </a:lvl1pPr>
          </a:lstStyle>
          <a:p>
            <a:endParaRPr lang="en-US"/>
          </a:p>
        </p:txBody>
      </p:sp>
      <p:sp>
        <p:nvSpPr>
          <p:cNvPr id="8196" name="Rectangle 4"/>
          <p:cNvSpPr>
            <a:spLocks noGrp="1" noRot="1" noChangeAspect="1" noChangeArrowheads="1" noTextEdit="1"/>
          </p:cNvSpPr>
          <p:nvPr>
            <p:ph type="sldImg" idx="2"/>
          </p:nvPr>
        </p:nvSpPr>
        <p:spPr bwMode="auto">
          <a:xfrm>
            <a:off x="933450" y="747713"/>
            <a:ext cx="5000625" cy="375126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15459" y="4749285"/>
            <a:ext cx="5035021" cy="4498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818" tIns="46909" rIns="93818" bIns="469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9498570"/>
            <a:ext cx="2975240" cy="499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818" tIns="46909" rIns="93818" bIns="46909" numCol="1" anchor="b" anchorCtr="0" compatLnSpc="1">
            <a:prstTxWarp prst="textNoShape">
              <a:avLst/>
            </a:prstTxWarp>
          </a:bodyPr>
          <a:lstStyle>
            <a:lvl1pPr defTabSz="938311">
              <a:defRPr sz="1300"/>
            </a:lvl1pPr>
          </a:lstStyle>
          <a:p>
            <a:endParaRPr lang="en-US"/>
          </a:p>
        </p:txBody>
      </p:sp>
      <p:sp>
        <p:nvSpPr>
          <p:cNvPr id="8199" name="Rectangle 7"/>
          <p:cNvSpPr>
            <a:spLocks noGrp="1" noChangeArrowheads="1"/>
          </p:cNvSpPr>
          <p:nvPr>
            <p:ph type="sldNum" sz="quarter" idx="5"/>
          </p:nvPr>
        </p:nvSpPr>
        <p:spPr bwMode="auto">
          <a:xfrm>
            <a:off x="3890698" y="9498570"/>
            <a:ext cx="2975240" cy="499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818" tIns="46909" rIns="93818" bIns="46909" numCol="1" anchor="b" anchorCtr="0" compatLnSpc="1">
            <a:prstTxWarp prst="textNoShape">
              <a:avLst/>
            </a:prstTxWarp>
          </a:bodyPr>
          <a:lstStyle>
            <a:lvl1pPr algn="r" defTabSz="938311">
              <a:defRPr sz="1300"/>
            </a:lvl1pPr>
          </a:lstStyle>
          <a:p>
            <a:fld id="{594386B8-127F-46A0-B8A8-814A04097AB5}" type="slidenum">
              <a:rPr lang="en-US"/>
              <a:pPr/>
              <a:t>‹#›</a:t>
            </a:fld>
            <a:endParaRPr lang="en-US"/>
          </a:p>
        </p:txBody>
      </p:sp>
    </p:spTree>
    <p:extLst>
      <p:ext uri="{BB962C8B-B14F-4D97-AF65-F5344CB8AC3E}">
        <p14:creationId xmlns:p14="http://schemas.microsoft.com/office/powerpoint/2010/main" val="247985987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indent="-277813" algn="l" rtl="0" fontAlgn="base">
      <a:spcBef>
        <a:spcPct val="30000"/>
      </a:spcBef>
      <a:spcAft>
        <a:spcPct val="0"/>
      </a:spcAft>
      <a:buChar char="•"/>
      <a:defRPr sz="1200" kern="1200">
        <a:solidFill>
          <a:schemeClr val="tx1"/>
        </a:solidFill>
        <a:latin typeface="Arial" pitchFamily="34" charset="0"/>
        <a:ea typeface="+mn-ea"/>
        <a:cs typeface="+mn-cs"/>
      </a:defRPr>
    </a:lvl2pPr>
    <a:lvl3pPr marL="914400" indent="-277813" algn="l" rtl="0" fontAlgn="base">
      <a:spcBef>
        <a:spcPct val="30000"/>
      </a:spcBef>
      <a:spcAft>
        <a:spcPct val="0"/>
      </a:spcAft>
      <a:buChar char="•"/>
      <a:defRPr sz="1200" kern="1200">
        <a:solidFill>
          <a:schemeClr val="tx1"/>
        </a:solidFill>
        <a:latin typeface="Arial" pitchFamily="34" charset="0"/>
        <a:ea typeface="+mn-ea"/>
        <a:cs typeface="+mn-cs"/>
      </a:defRPr>
    </a:lvl3pPr>
    <a:lvl4pPr marL="1371600" indent="-277813" algn="l" rtl="0" fontAlgn="base">
      <a:spcBef>
        <a:spcPct val="30000"/>
      </a:spcBef>
      <a:spcAft>
        <a:spcPct val="0"/>
      </a:spcAft>
      <a:buChar char="•"/>
      <a:defRPr sz="1200" kern="1200">
        <a:solidFill>
          <a:schemeClr val="tx1"/>
        </a:solidFill>
        <a:latin typeface="Arial" pitchFamily="34" charset="0"/>
        <a:ea typeface="+mn-ea"/>
        <a:cs typeface="+mn-cs"/>
      </a:defRPr>
    </a:lvl4pPr>
    <a:lvl5pPr marL="1828800" indent="-277813" algn="l" rtl="0" fontAlgn="base">
      <a:spcBef>
        <a:spcPct val="30000"/>
      </a:spcBef>
      <a:spcAft>
        <a:spcPct val="0"/>
      </a:spcAft>
      <a:buChar char="•"/>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FEBC1A-E685-4A56-970D-2E89EC2ADB07}" type="slidenum">
              <a:rPr lang="en-US"/>
              <a:pPr/>
              <a:t>0</a:t>
            </a:fld>
            <a:endParaRPr lang="en-US" dirty="0"/>
          </a:p>
        </p:txBody>
      </p:sp>
      <p:sp>
        <p:nvSpPr>
          <p:cNvPr id="1131522" name="Rectangle 2"/>
          <p:cNvSpPr>
            <a:spLocks noGrp="1" noRot="1" noChangeAspect="1" noChangeArrowheads="1" noTextEdit="1"/>
          </p:cNvSpPr>
          <p:nvPr>
            <p:ph type="sldImg"/>
          </p:nvPr>
        </p:nvSpPr>
        <p:spPr>
          <a:xfrm>
            <a:off x="933450" y="747713"/>
            <a:ext cx="5000625" cy="3751262"/>
          </a:xfrm>
          <a:ln/>
        </p:spPr>
      </p:sp>
      <p:sp>
        <p:nvSpPr>
          <p:cNvPr id="1131523" name="Rectangle 3"/>
          <p:cNvSpPr>
            <a:spLocks noGrp="1" noChangeArrowheads="1"/>
          </p:cNvSpPr>
          <p:nvPr>
            <p:ph type="body" idx="1"/>
          </p:nvPr>
        </p:nvSpPr>
        <p:spPr>
          <a:xfrm>
            <a:off x="686594" y="4749285"/>
            <a:ext cx="5492750" cy="4500330"/>
          </a:xfrm>
        </p:spPr>
        <p:txBody>
          <a:bodyPr/>
          <a:lstStyle/>
          <a:p>
            <a:endParaRPr lang="en-AU" i="1" dirty="0"/>
          </a:p>
        </p:txBody>
      </p:sp>
    </p:spTree>
    <p:extLst>
      <p:ext uri="{BB962C8B-B14F-4D97-AF65-F5344CB8AC3E}">
        <p14:creationId xmlns:p14="http://schemas.microsoft.com/office/powerpoint/2010/main" val="104436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8B0CA3-81B9-4A52-9065-C003D771AFE0}" type="slidenum">
              <a:rPr lang="en-US"/>
              <a:pPr/>
              <a:t>35</a:t>
            </a:fld>
            <a:endParaRPr lang="en-US"/>
          </a:p>
        </p:txBody>
      </p:sp>
      <p:sp>
        <p:nvSpPr>
          <p:cNvPr id="1452034" name="Rectangle 2"/>
          <p:cNvSpPr>
            <a:spLocks noGrp="1" noRot="1" noChangeAspect="1" noChangeArrowheads="1" noTextEdit="1"/>
          </p:cNvSpPr>
          <p:nvPr>
            <p:ph type="sldImg"/>
          </p:nvPr>
        </p:nvSpPr>
        <p:spPr>
          <a:xfrm>
            <a:off x="933450" y="747713"/>
            <a:ext cx="5000625" cy="3751262"/>
          </a:xfrm>
          <a:ln/>
        </p:spPr>
      </p:sp>
      <p:sp>
        <p:nvSpPr>
          <p:cNvPr id="1452035" name="Rectangle 3"/>
          <p:cNvSpPr>
            <a:spLocks noGrp="1" noChangeArrowheads="1"/>
          </p:cNvSpPr>
          <p:nvPr>
            <p:ph type="body" idx="1"/>
          </p:nvPr>
        </p:nvSpPr>
        <p:spPr/>
        <p:txBody>
          <a:bodyPr/>
          <a:lstStyle/>
          <a:p>
            <a:endParaRPr lang="en-AU" i="1" dirty="0"/>
          </a:p>
        </p:txBody>
      </p:sp>
    </p:spTree>
    <p:extLst>
      <p:ext uri="{BB962C8B-B14F-4D97-AF65-F5344CB8AC3E}">
        <p14:creationId xmlns:p14="http://schemas.microsoft.com/office/powerpoint/2010/main" val="1920751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DDDC62F-8039-4354-85CA-E7CB7D1B3925}" type="slidenum">
              <a:rPr lang="en-US"/>
              <a:pPr>
                <a:defRPr/>
              </a:pPr>
              <a:t>7</a:t>
            </a:fld>
            <a:endParaRPr lang="en-US" dirty="0"/>
          </a:p>
        </p:txBody>
      </p:sp>
      <p:sp>
        <p:nvSpPr>
          <p:cNvPr id="45059" name="Rectangle 2"/>
          <p:cNvSpPr>
            <a:spLocks noGrp="1" noRot="1" noChangeAspect="1" noChangeArrowheads="1" noTextEdit="1"/>
          </p:cNvSpPr>
          <p:nvPr>
            <p:ph type="sldImg"/>
          </p:nvPr>
        </p:nvSpPr>
        <p:spPr>
          <a:xfrm>
            <a:off x="995363" y="785813"/>
            <a:ext cx="4911725" cy="3684587"/>
          </a:xfrm>
          <a:ln/>
        </p:spPr>
      </p:sp>
      <p:sp>
        <p:nvSpPr>
          <p:cNvPr id="45060" name="Rectangle 3"/>
          <p:cNvSpPr>
            <a:spLocks noGrp="1" noChangeArrowheads="1"/>
          </p:cNvSpPr>
          <p:nvPr>
            <p:ph type="body" idx="1"/>
          </p:nvPr>
        </p:nvSpPr>
        <p:spPr>
          <a:xfrm>
            <a:off x="929764" y="4784394"/>
            <a:ext cx="5042967" cy="4470010"/>
          </a:xfrm>
          <a:noFill/>
          <a:ln/>
        </p:spPr>
        <p:txBody>
          <a:bodyPr/>
          <a:lstStyle/>
          <a:p>
            <a:endParaRPr lang="en-AU" dirty="0" smtClean="0"/>
          </a:p>
        </p:txBody>
      </p:sp>
    </p:spTree>
    <p:extLst>
      <p:ext uri="{BB962C8B-B14F-4D97-AF65-F5344CB8AC3E}">
        <p14:creationId xmlns:p14="http://schemas.microsoft.com/office/powerpoint/2010/main" val="1653439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5650EB-4422-44D4-89EF-A8CDEF2AD696}" type="slidenum">
              <a:rPr lang="en-US"/>
              <a:pPr/>
              <a:t>9</a:t>
            </a:fld>
            <a:endParaRPr lang="en-US" dirty="0"/>
          </a:p>
        </p:txBody>
      </p:sp>
      <p:sp>
        <p:nvSpPr>
          <p:cNvPr id="2665474" name="Rectangle 2"/>
          <p:cNvSpPr>
            <a:spLocks noGrp="1" noRot="1" noChangeAspect="1" noChangeArrowheads="1" noTextEdit="1"/>
          </p:cNvSpPr>
          <p:nvPr>
            <p:ph type="sldImg"/>
          </p:nvPr>
        </p:nvSpPr>
        <p:spPr>
          <a:xfrm>
            <a:off x="995363" y="785813"/>
            <a:ext cx="4911725" cy="3684587"/>
          </a:xfrm>
          <a:ln/>
        </p:spPr>
      </p:sp>
      <p:sp>
        <p:nvSpPr>
          <p:cNvPr id="2665475" name="Rectangle 3"/>
          <p:cNvSpPr>
            <a:spLocks noGrp="1" noChangeArrowheads="1"/>
          </p:cNvSpPr>
          <p:nvPr>
            <p:ph type="body" idx="1"/>
          </p:nvPr>
        </p:nvSpPr>
        <p:spPr>
          <a:xfrm>
            <a:off x="929764" y="4782799"/>
            <a:ext cx="5042967" cy="4471605"/>
          </a:xfrm>
        </p:spPr>
        <p:txBody>
          <a:bodyPr/>
          <a:lstStyle/>
          <a:p>
            <a:endParaRPr lang="en-AU" dirty="0"/>
          </a:p>
        </p:txBody>
      </p:sp>
    </p:spTree>
    <p:extLst>
      <p:ext uri="{BB962C8B-B14F-4D97-AF65-F5344CB8AC3E}">
        <p14:creationId xmlns:p14="http://schemas.microsoft.com/office/powerpoint/2010/main" val="1474314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txBox="1">
            <a:spLocks noGrp="1" noChangeArrowheads="1"/>
          </p:cNvSpPr>
          <p:nvPr/>
        </p:nvSpPr>
        <p:spPr bwMode="auto">
          <a:xfrm>
            <a:off x="3854675" y="9460668"/>
            <a:ext cx="2947691" cy="497512"/>
          </a:xfrm>
          <a:prstGeom prst="rect">
            <a:avLst/>
          </a:prstGeom>
          <a:noFill/>
          <a:ln w="9525">
            <a:noFill/>
            <a:miter lim="800000"/>
            <a:headEnd/>
            <a:tailEnd/>
          </a:ln>
        </p:spPr>
        <p:txBody>
          <a:bodyPr lIns="93236" tIns="46618" rIns="93236" bIns="46618" anchor="b"/>
          <a:lstStyle/>
          <a:p>
            <a:pPr algn="r" defTabSz="927743"/>
            <a:fld id="{7C17E14A-250D-42BF-9C17-E8A82A28339B}" type="slidenum">
              <a:rPr lang="en-US" sz="1300">
                <a:solidFill>
                  <a:prstClr val="black"/>
                </a:solidFill>
              </a:rPr>
              <a:pPr algn="r" defTabSz="927743"/>
              <a:t>12</a:t>
            </a:fld>
            <a:endParaRPr lang="en-US" sz="1300" dirty="0">
              <a:solidFill>
                <a:prstClr val="black"/>
              </a:solidFill>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p:spPr>
        <p:txBody>
          <a:bodyPr/>
          <a:lstStyle/>
          <a:p>
            <a:pPr eaLnBrk="1" hangingPunct="1"/>
            <a:endParaRPr lang="en-AU" dirty="0" smtClean="0">
              <a:latin typeface="Arial" charset="0"/>
            </a:endParaRPr>
          </a:p>
        </p:txBody>
      </p:sp>
    </p:spTree>
    <p:extLst>
      <p:ext uri="{BB962C8B-B14F-4D97-AF65-F5344CB8AC3E}">
        <p14:creationId xmlns:p14="http://schemas.microsoft.com/office/powerpoint/2010/main" val="2828251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A5EDB1-0ACD-497E-8CC8-07864E89F9AD}" type="slidenum">
              <a:rPr lang="en-US"/>
              <a:pPr/>
              <a:t>15</a:t>
            </a:fld>
            <a:endParaRPr lang="en-US"/>
          </a:p>
        </p:txBody>
      </p:sp>
      <p:sp>
        <p:nvSpPr>
          <p:cNvPr id="2717698" name="Rectangle 2"/>
          <p:cNvSpPr>
            <a:spLocks noGrp="1" noRot="1" noChangeAspect="1" noChangeArrowheads="1" noTextEdit="1"/>
          </p:cNvSpPr>
          <p:nvPr>
            <p:ph type="sldImg"/>
          </p:nvPr>
        </p:nvSpPr>
        <p:spPr>
          <a:xfrm>
            <a:off x="995363" y="785813"/>
            <a:ext cx="4911725" cy="3684587"/>
          </a:xfrm>
          <a:ln/>
        </p:spPr>
      </p:sp>
      <p:sp>
        <p:nvSpPr>
          <p:cNvPr id="2717699" name="Rectangle 3"/>
          <p:cNvSpPr>
            <a:spLocks noGrp="1" noChangeArrowheads="1"/>
          </p:cNvSpPr>
          <p:nvPr>
            <p:ph type="body" idx="1"/>
          </p:nvPr>
        </p:nvSpPr>
        <p:spPr>
          <a:xfrm>
            <a:off x="929764" y="4784394"/>
            <a:ext cx="5042967" cy="4470010"/>
          </a:xfrm>
        </p:spPr>
        <p:txBody>
          <a:bodyPr/>
          <a:lstStyle/>
          <a:p>
            <a:endParaRPr lang="en-AU"/>
          </a:p>
        </p:txBody>
      </p:sp>
    </p:spTree>
    <p:extLst>
      <p:ext uri="{BB962C8B-B14F-4D97-AF65-F5344CB8AC3E}">
        <p14:creationId xmlns:p14="http://schemas.microsoft.com/office/powerpoint/2010/main" val="1373459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7D054B-2FEC-41CB-B2C3-6607331FB9A0}" type="slidenum">
              <a:rPr lang="en-US"/>
              <a:pPr/>
              <a:t>17</a:t>
            </a:fld>
            <a:endParaRPr lang="en-US"/>
          </a:p>
        </p:txBody>
      </p:sp>
      <p:sp>
        <p:nvSpPr>
          <p:cNvPr id="2719746" name="Rectangle 2"/>
          <p:cNvSpPr>
            <a:spLocks noGrp="1" noRot="1" noChangeAspect="1" noChangeArrowheads="1" noTextEdit="1"/>
          </p:cNvSpPr>
          <p:nvPr>
            <p:ph type="sldImg"/>
          </p:nvPr>
        </p:nvSpPr>
        <p:spPr>
          <a:xfrm>
            <a:off x="995363" y="785813"/>
            <a:ext cx="4911725" cy="3684587"/>
          </a:xfrm>
          <a:ln/>
        </p:spPr>
      </p:sp>
      <p:sp>
        <p:nvSpPr>
          <p:cNvPr id="2719747" name="Rectangle 3"/>
          <p:cNvSpPr>
            <a:spLocks noGrp="1" noChangeArrowheads="1"/>
          </p:cNvSpPr>
          <p:nvPr>
            <p:ph type="body" idx="1"/>
          </p:nvPr>
        </p:nvSpPr>
        <p:spPr>
          <a:xfrm>
            <a:off x="929764" y="4784394"/>
            <a:ext cx="5042967" cy="4470010"/>
          </a:xfrm>
        </p:spPr>
        <p:txBody>
          <a:bodyPr/>
          <a:lstStyle/>
          <a:p>
            <a:endParaRPr lang="en-AU"/>
          </a:p>
        </p:txBody>
      </p:sp>
    </p:spTree>
    <p:extLst>
      <p:ext uri="{BB962C8B-B14F-4D97-AF65-F5344CB8AC3E}">
        <p14:creationId xmlns:p14="http://schemas.microsoft.com/office/powerpoint/2010/main" val="3691838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A7F07F-B069-4697-B39E-13EA6E448FB8}" type="slidenum">
              <a:rPr lang="en-AU"/>
              <a:pPr/>
              <a:t>20</a:t>
            </a:fld>
            <a:endParaRPr lang="en-AU"/>
          </a:p>
        </p:txBody>
      </p:sp>
      <p:sp>
        <p:nvSpPr>
          <p:cNvPr id="1069058" name="Rectangle 2"/>
          <p:cNvSpPr>
            <a:spLocks noGrp="1" noRot="1" noChangeAspect="1" noChangeArrowheads="1" noTextEdit="1"/>
          </p:cNvSpPr>
          <p:nvPr>
            <p:ph type="sldImg"/>
          </p:nvPr>
        </p:nvSpPr>
        <p:spPr>
          <a:ln/>
        </p:spPr>
      </p:sp>
      <p:sp>
        <p:nvSpPr>
          <p:cNvPr id="1069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15475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3FC46C-3371-4D35-8E27-CF96A7FC9AAC}" type="slidenum">
              <a:rPr lang="en-AU"/>
              <a:pPr/>
              <a:t>21</a:t>
            </a:fld>
            <a:endParaRPr lang="en-AU"/>
          </a:p>
        </p:txBody>
      </p:sp>
      <p:sp>
        <p:nvSpPr>
          <p:cNvPr id="1058818" name="Rectangle 2"/>
          <p:cNvSpPr>
            <a:spLocks noGrp="1" noRot="1" noChangeAspect="1" noChangeArrowheads="1" noTextEdit="1"/>
          </p:cNvSpPr>
          <p:nvPr>
            <p:ph type="sldImg"/>
          </p:nvPr>
        </p:nvSpPr>
        <p:spPr>
          <a:ln/>
        </p:spPr>
      </p:sp>
      <p:sp>
        <p:nvSpPr>
          <p:cNvPr id="1058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88320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5CE64-70AB-4E64-B2A7-81603121BC48}" type="slidenum">
              <a:rPr lang="en-US"/>
              <a:pPr/>
              <a:t>30</a:t>
            </a:fld>
            <a:endParaRPr lang="en-US"/>
          </a:p>
        </p:txBody>
      </p:sp>
      <p:sp>
        <p:nvSpPr>
          <p:cNvPr id="2728962" name="Rectangle 2"/>
          <p:cNvSpPr>
            <a:spLocks noGrp="1" noRot="1" noChangeAspect="1" noChangeArrowheads="1" noTextEdit="1"/>
          </p:cNvSpPr>
          <p:nvPr>
            <p:ph type="sldImg"/>
          </p:nvPr>
        </p:nvSpPr>
        <p:spPr>
          <a:xfrm>
            <a:off x="995363" y="785813"/>
            <a:ext cx="4911725" cy="3684587"/>
          </a:xfrm>
          <a:ln/>
        </p:spPr>
      </p:sp>
      <p:sp>
        <p:nvSpPr>
          <p:cNvPr id="2728963" name="Rectangle 3"/>
          <p:cNvSpPr>
            <a:spLocks noGrp="1" noChangeArrowheads="1"/>
          </p:cNvSpPr>
          <p:nvPr>
            <p:ph type="body" idx="1"/>
          </p:nvPr>
        </p:nvSpPr>
        <p:spPr>
          <a:xfrm>
            <a:off x="929764" y="4784394"/>
            <a:ext cx="5042967" cy="4470010"/>
          </a:xfrm>
        </p:spPr>
        <p:txBody>
          <a:bodyPr/>
          <a:lstStyle/>
          <a:p>
            <a:endParaRPr lang="en-AU"/>
          </a:p>
        </p:txBody>
      </p:sp>
    </p:spTree>
    <p:extLst>
      <p:ext uri="{BB962C8B-B14F-4D97-AF65-F5344CB8AC3E}">
        <p14:creationId xmlns:p14="http://schemas.microsoft.com/office/powerpoint/2010/main" val="7641804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3.png"/><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graphicFrame>
        <p:nvGraphicFramePr>
          <p:cNvPr id="1228805" name="Rectangle 5" hidden="1"/>
          <p:cNvGraphicFramePr>
            <a:graphicFrameLocks/>
          </p:cNvGraphicFramePr>
          <p:nvPr userDrawn="1">
            <p:custDataLst>
              <p:tags r:id="rId2"/>
            </p:custDataLst>
            <p:extLst>
              <p:ext uri="{D42A27DB-BD31-4B8C-83A1-F6EECF244321}">
                <p14:modId xmlns:p14="http://schemas.microsoft.com/office/powerpoint/2010/main" val="4051582320"/>
              </p:ext>
            </p:ext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522514" name="think-cell Slide" r:id="rId4" imgW="0" imgH="0" progId="">
                  <p:embed/>
                </p:oleObj>
              </mc:Choice>
              <mc:Fallback>
                <p:oleObj name="think-cell Slide" r:id="rId4" imgW="0" imgH="0" progId="">
                  <p:embed/>
                  <p:pic>
                    <p:nvPicPr>
                      <p:cNvPr id="0" name="AutoShape 13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ounded Rectangle 6"/>
          <p:cNvSpPr/>
          <p:nvPr userDrawn="1"/>
        </p:nvSpPr>
        <p:spPr>
          <a:xfrm>
            <a:off x="233679" y="257175"/>
            <a:ext cx="8672196" cy="6343650"/>
          </a:xfrm>
          <a:prstGeom prst="roundRect">
            <a:avLst>
              <a:gd name="adj" fmla="val 237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4" name="Group 3"/>
          <p:cNvGrpSpPr/>
          <p:nvPr userDrawn="1"/>
        </p:nvGrpSpPr>
        <p:grpSpPr>
          <a:xfrm>
            <a:off x="561977" y="495300"/>
            <a:ext cx="4295775" cy="4714874"/>
            <a:chOff x="561975" y="495300"/>
            <a:chExt cx="4295775" cy="4714874"/>
          </a:xfrm>
        </p:grpSpPr>
        <p:sp>
          <p:nvSpPr>
            <p:cNvPr id="9" name="Rounded Rectangle 8"/>
            <p:cNvSpPr/>
            <p:nvPr userDrawn="1"/>
          </p:nvSpPr>
          <p:spPr>
            <a:xfrm>
              <a:off x="606637" y="648076"/>
              <a:ext cx="4214405" cy="4264370"/>
            </a:xfrm>
            <a:prstGeom prst="roundRect">
              <a:avLst>
                <a:gd name="adj" fmla="val 3814"/>
              </a:avLst>
            </a:prstGeom>
            <a:solidFill>
              <a:schemeClr val="tx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Rectangle 9"/>
            <p:cNvSpPr/>
            <p:nvPr userDrawn="1"/>
          </p:nvSpPr>
          <p:spPr>
            <a:xfrm>
              <a:off x="561975" y="1219200"/>
              <a:ext cx="4295775" cy="3124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10"/>
            <p:cNvSpPr/>
            <p:nvPr userDrawn="1"/>
          </p:nvSpPr>
          <p:spPr>
            <a:xfrm>
              <a:off x="1162049" y="495300"/>
              <a:ext cx="3124201" cy="47148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1228803" name="Rectangle 3"/>
          <p:cNvSpPr>
            <a:spLocks noGrp="1" noChangeArrowheads="1"/>
          </p:cNvSpPr>
          <p:nvPr>
            <p:ph type="ctrTitle"/>
          </p:nvPr>
        </p:nvSpPr>
        <p:spPr>
          <a:xfrm>
            <a:off x="1052515" y="1211265"/>
            <a:ext cx="3233737" cy="1754326"/>
          </a:xfrm>
        </p:spPr>
        <p:txBody>
          <a:bodyPr anchor="t" anchorCtr="0"/>
          <a:lstStyle>
            <a:lvl1pPr>
              <a:defRPr sz="3600">
                <a:solidFill>
                  <a:schemeClr val="bg2"/>
                </a:solidFill>
              </a:defRPr>
            </a:lvl1pPr>
          </a:lstStyle>
          <a:p>
            <a:pPr lvl="0"/>
            <a:r>
              <a:rPr lang="en-US" noProof="0" smtClean="0"/>
              <a:t>Click to edit Master title style</a:t>
            </a:r>
            <a:endParaRPr lang="en-US" noProof="0" dirty="0" smtClean="0"/>
          </a:p>
        </p:txBody>
      </p:sp>
      <p:sp>
        <p:nvSpPr>
          <p:cNvPr id="1228804" name="Rectangle 4"/>
          <p:cNvSpPr>
            <a:spLocks noGrp="1" noChangeArrowheads="1"/>
          </p:cNvSpPr>
          <p:nvPr>
            <p:ph type="subTitle" idx="1"/>
          </p:nvPr>
        </p:nvSpPr>
        <p:spPr>
          <a:xfrm>
            <a:off x="1052515" y="3207545"/>
            <a:ext cx="3233737" cy="646331"/>
          </a:xfrm>
          <a:prstGeom prst="rect">
            <a:avLst/>
          </a:prstGeom>
        </p:spPr>
        <p:txBody>
          <a:bodyPr wrap="square" anchor="t" anchorCtr="0">
            <a:spAutoFit/>
          </a:bodyPr>
          <a:lstStyle>
            <a:lvl1pPr marL="0" indent="0">
              <a:buFont typeface="Wingdings" pitchFamily="2" charset="2"/>
              <a:buNone/>
              <a:defRPr b="1">
                <a:solidFill>
                  <a:schemeClr val="tx1"/>
                </a:solidFill>
                <a:latin typeface="+mj-lt"/>
              </a:defRPr>
            </a:lvl1pPr>
          </a:lstStyle>
          <a:p>
            <a:pPr lvl="0"/>
            <a:r>
              <a:rPr lang="en-US" noProof="0" smtClean="0"/>
              <a:t>Click to edit Master subtitle style</a:t>
            </a:r>
            <a:endParaRPr lang="en-US" noProof="0" dirty="0" smtClean="0"/>
          </a:p>
        </p:txBody>
      </p: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33674" y="5813295"/>
            <a:ext cx="1149956" cy="470548"/>
          </a:xfrm>
          <a:prstGeom prst="rect">
            <a:avLst/>
          </a:prstGeom>
        </p:spPr>
      </p:pic>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1951" y="385732"/>
            <a:ext cx="8339138" cy="400110"/>
          </a:xfrm>
        </p:spPr>
        <p:txBody>
          <a:bodyPr anchor="ctr" anchorCtr="0"/>
          <a:lstStyle>
            <a:lvl1pPr marL="0" indent="0">
              <a:tabLst>
                <a:tab pos="628650" algn="l"/>
              </a:tabLst>
              <a:defRPr/>
            </a:lvl1pPr>
          </a:lstStyle>
          <a:p>
            <a:r>
              <a:rPr lang="en-US" dirty="0" smtClean="0"/>
              <a:t>Agenda</a:t>
            </a:r>
            <a:endParaRPr lang="en-AU" dirty="0"/>
          </a:p>
        </p:txBody>
      </p:sp>
      <p:sp>
        <p:nvSpPr>
          <p:cNvPr id="4" name="Slide Number Placeholder 3"/>
          <p:cNvSpPr>
            <a:spLocks noGrp="1"/>
          </p:cNvSpPr>
          <p:nvPr>
            <p:ph type="sldNum" sz="quarter" idx="10"/>
          </p:nvPr>
        </p:nvSpPr>
        <p:spPr/>
        <p:txBody>
          <a:bodyPr/>
          <a:lstStyle>
            <a:lvl1pPr>
              <a:defRPr/>
            </a:lvl1pPr>
          </a:lstStyle>
          <a:p>
            <a:fld id="{AE310E1D-A7BD-4B58-81EA-CDB8D999AEB9}" type="slidenum">
              <a:rPr lang="en-AU"/>
              <a:pPr/>
              <a:t>‹#›</a:t>
            </a:fld>
            <a:endParaRPr lang="en-AU"/>
          </a:p>
        </p:txBody>
      </p:sp>
      <p:sp>
        <p:nvSpPr>
          <p:cNvPr id="6" name="Text Placeholder 5"/>
          <p:cNvSpPr>
            <a:spLocks noGrp="1"/>
          </p:cNvSpPr>
          <p:nvPr>
            <p:ph type="body" sz="quarter" idx="11" hasCustomPrompt="1"/>
          </p:nvPr>
        </p:nvSpPr>
        <p:spPr>
          <a:xfrm>
            <a:off x="942974" y="1838325"/>
            <a:ext cx="7381875" cy="2114550"/>
          </a:xfrm>
          <a:prstGeom prst="rect">
            <a:avLst/>
          </a:prstGeom>
        </p:spPr>
        <p:txBody>
          <a:bodyPr/>
          <a:lstStyle>
            <a:lvl1pPr marL="342900" indent="-342900">
              <a:spcAft>
                <a:spcPts val="900"/>
              </a:spcAft>
              <a:buClr>
                <a:schemeClr val="tx2"/>
              </a:buClr>
              <a:buFont typeface="+mj-lt"/>
              <a:buAutoNum type="arabicPeriod"/>
              <a:defRPr b="1">
                <a:solidFill>
                  <a:schemeClr val="tx1"/>
                </a:solidFill>
                <a:latin typeface="+mj-lt"/>
              </a:defRPr>
            </a:lvl1pPr>
            <a:lvl2pPr>
              <a:defRPr b="1">
                <a:latin typeface="+mj-lt"/>
              </a:defRPr>
            </a:lvl2pPr>
            <a:lvl3pPr>
              <a:defRPr b="1">
                <a:latin typeface="+mj-lt"/>
              </a:defRPr>
            </a:lvl3pPr>
          </a:lstStyle>
          <a:p>
            <a:pPr lvl="0"/>
            <a:r>
              <a:rPr lang="en-US" dirty="0" smtClean="0"/>
              <a:t>Section 1</a:t>
            </a:r>
          </a:p>
          <a:p>
            <a:pPr lvl="0"/>
            <a:r>
              <a:rPr lang="en-US" dirty="0" smtClean="0"/>
              <a:t>Section 2</a:t>
            </a:r>
          </a:p>
          <a:p>
            <a:pPr lvl="0"/>
            <a:r>
              <a:rPr lang="en-US" dirty="0" smtClean="0"/>
              <a:t>Section 3</a:t>
            </a:r>
          </a:p>
          <a:p>
            <a:pPr lvl="0"/>
            <a:endParaRPr lang="en-US" dirty="0" smtClean="0"/>
          </a:p>
        </p:txBody>
      </p:sp>
    </p:spTree>
    <p:extLst>
      <p:ext uri="{BB962C8B-B14F-4D97-AF65-F5344CB8AC3E}">
        <p14:creationId xmlns:p14="http://schemas.microsoft.com/office/powerpoint/2010/main" val="609171326"/>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idx="1"/>
          </p:nvPr>
        </p:nvSpPr>
        <p:spPr>
          <a:xfrm>
            <a:off x="361950" y="1844675"/>
            <a:ext cx="8394700" cy="3346450"/>
          </a:xfrm>
          <a:prstGeom prst="rect">
            <a:avLst/>
          </a:prstGeom>
        </p:spPr>
        <p:txBody>
          <a:bodyPr/>
          <a:lstStyle>
            <a:lvl1pPr>
              <a:buClr>
                <a:schemeClr val="tx2"/>
              </a:buClr>
              <a:defRPr>
                <a:solidFill>
                  <a:schemeClr val="tx1"/>
                </a:solidFill>
              </a:defRPr>
            </a:lvl1pPr>
            <a:lvl2pPr>
              <a:buClr>
                <a:schemeClr val="tx2"/>
              </a:buClr>
              <a:defRPr>
                <a:solidFill>
                  <a:schemeClr val="tx1"/>
                </a:solidFill>
              </a:defRPr>
            </a:lvl2pPr>
            <a:lvl3pPr>
              <a:buClr>
                <a:schemeClr val="accent1"/>
              </a:buClr>
              <a:defRPr>
                <a:solidFill>
                  <a:schemeClr val="tx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Slide Number Placeholder 3"/>
          <p:cNvSpPr>
            <a:spLocks noGrp="1"/>
          </p:cNvSpPr>
          <p:nvPr>
            <p:ph type="sldNum" sz="quarter" idx="10"/>
          </p:nvPr>
        </p:nvSpPr>
        <p:spPr/>
        <p:txBody>
          <a:bodyPr/>
          <a:lstStyle>
            <a:lvl1pPr>
              <a:defRPr/>
            </a:lvl1pPr>
          </a:lstStyle>
          <a:p>
            <a:fld id="{AE310E1D-A7BD-4B58-81EA-CDB8D999AEB9}" type="slidenum">
              <a:rPr lang="en-AU"/>
              <a:pPr/>
              <a:t>‹#›</a:t>
            </a:fld>
            <a:endParaRPr lang="en-AU"/>
          </a:p>
        </p:txBody>
      </p:sp>
    </p:spTree>
    <p:extLst>
      <p:ext uri="{BB962C8B-B14F-4D97-AF65-F5344CB8AC3E}">
        <p14:creationId xmlns:p14="http://schemas.microsoft.com/office/powerpoint/2010/main" val="1780265615"/>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lvl1pPr>
              <a:defRPr/>
            </a:lvl1pPr>
          </a:lstStyle>
          <a:p>
            <a:fld id="{37E317D0-18B5-449E-AD3F-AE61DDAF8BA1}" type="slidenum">
              <a:rPr lang="en-AU"/>
              <a:pPr/>
              <a:t>‹#›</a:t>
            </a:fld>
            <a:endParaRPr lang="en-AU"/>
          </a:p>
        </p:txBody>
      </p:sp>
    </p:spTree>
    <p:extLst>
      <p:ext uri="{BB962C8B-B14F-4D97-AF65-F5344CB8AC3E}">
        <p14:creationId xmlns:p14="http://schemas.microsoft.com/office/powerpoint/2010/main" val="1881527601"/>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F750A27-AFE0-433D-9422-ED5E21167E29}" type="slidenum">
              <a:rPr lang="en-AU"/>
              <a:pPr/>
              <a:t>‹#›</a:t>
            </a:fld>
            <a:endParaRPr lang="en-AU"/>
          </a:p>
        </p:txBody>
      </p:sp>
      <p:sp>
        <p:nvSpPr>
          <p:cNvPr id="3" name="Rectangle 2"/>
          <p:cNvSpPr/>
          <p:nvPr userDrawn="1"/>
        </p:nvSpPr>
        <p:spPr>
          <a:xfrm>
            <a:off x="0" y="2"/>
            <a:ext cx="9144000" cy="185737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a:p>
        </p:txBody>
      </p:sp>
    </p:spTree>
    <p:extLst>
      <p:ext uri="{BB962C8B-B14F-4D97-AF65-F5344CB8AC3E}">
        <p14:creationId xmlns:p14="http://schemas.microsoft.com/office/powerpoint/2010/main" val="350006563"/>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47650" y="465108"/>
            <a:ext cx="8229600" cy="400110"/>
          </a:xfrm>
        </p:spPr>
        <p:txBody>
          <a:bodyPr/>
          <a:lstStyle/>
          <a:p>
            <a:r>
              <a:rPr lang="en-US" smtClean="0"/>
              <a:t>Click to edit Master title style</a:t>
            </a:r>
            <a:endParaRPr lang="en-AU"/>
          </a:p>
        </p:txBody>
      </p:sp>
      <p:sp>
        <p:nvSpPr>
          <p:cNvPr id="3" name="Chart Placeholder 2"/>
          <p:cNvSpPr>
            <a:spLocks noGrp="1"/>
          </p:cNvSpPr>
          <p:nvPr>
            <p:ph type="chart" idx="1"/>
          </p:nvPr>
        </p:nvSpPr>
        <p:spPr>
          <a:xfrm>
            <a:off x="247652" y="1844675"/>
            <a:ext cx="8397875" cy="3346450"/>
          </a:xfrm>
          <a:prstGeom prst="rect">
            <a:avLst/>
          </a:prstGeom>
        </p:spPr>
        <p:txBody>
          <a:bodyPr/>
          <a:lstStyle/>
          <a:p>
            <a:pPr lvl="0"/>
            <a:endParaRPr lang="en-AU" noProof="0"/>
          </a:p>
        </p:txBody>
      </p:sp>
      <p:sp>
        <p:nvSpPr>
          <p:cNvPr id="4" name="Rectangle 12"/>
          <p:cNvSpPr>
            <a:spLocks noGrp="1" noChangeArrowheads="1"/>
          </p:cNvSpPr>
          <p:nvPr>
            <p:ph type="sldNum" sz="quarter" idx="10"/>
          </p:nvPr>
        </p:nvSpPr>
        <p:spPr>
          <a:ln/>
        </p:spPr>
        <p:txBody>
          <a:bodyPr/>
          <a:lstStyle>
            <a:lvl1pPr>
              <a:defRPr/>
            </a:lvl1pPr>
          </a:lstStyle>
          <a:p>
            <a:pPr>
              <a:defRPr/>
            </a:pPr>
            <a:fld id="{A641E38F-959C-4647-ABBD-8CD579FAD8B3}" type="slidenum">
              <a:rPr lang="en-AU"/>
              <a:pPr>
                <a:defRPr/>
              </a:pPr>
              <a:t>‹#›</a:t>
            </a:fld>
            <a:endParaRPr lang="en-AU"/>
          </a:p>
        </p:txBody>
      </p:sp>
    </p:spTree>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7650" y="465108"/>
            <a:ext cx="8229600" cy="400110"/>
          </a:xfrm>
        </p:spPr>
        <p:txBody>
          <a:bodyPr/>
          <a:lstStyle/>
          <a:p>
            <a:r>
              <a:rPr lang="en-US" smtClean="0"/>
              <a:t>Click to edit Master title style</a:t>
            </a:r>
            <a:endParaRPr lang="en-AU"/>
          </a:p>
        </p:txBody>
      </p:sp>
      <p:sp>
        <p:nvSpPr>
          <p:cNvPr id="3" name="Table Placeholder 2"/>
          <p:cNvSpPr>
            <a:spLocks noGrp="1"/>
          </p:cNvSpPr>
          <p:nvPr>
            <p:ph type="tbl" idx="1"/>
          </p:nvPr>
        </p:nvSpPr>
        <p:spPr>
          <a:xfrm>
            <a:off x="247652" y="1844675"/>
            <a:ext cx="8397875" cy="3346450"/>
          </a:xfrm>
          <a:prstGeom prst="rect">
            <a:avLst/>
          </a:prstGeom>
        </p:spPr>
        <p:txBody>
          <a:bodyPr/>
          <a:lstStyle/>
          <a:p>
            <a:pPr lvl="0"/>
            <a:endParaRPr lang="en-AU" noProof="0"/>
          </a:p>
        </p:txBody>
      </p:sp>
      <p:sp>
        <p:nvSpPr>
          <p:cNvPr id="4" name="Rectangle 12"/>
          <p:cNvSpPr>
            <a:spLocks noGrp="1" noChangeArrowheads="1"/>
          </p:cNvSpPr>
          <p:nvPr>
            <p:ph type="sldNum" sz="quarter" idx="10"/>
          </p:nvPr>
        </p:nvSpPr>
        <p:spPr>
          <a:ln/>
        </p:spPr>
        <p:txBody>
          <a:bodyPr/>
          <a:lstStyle>
            <a:lvl1pPr>
              <a:defRPr/>
            </a:lvl1pPr>
          </a:lstStyle>
          <a:p>
            <a:pPr>
              <a:defRPr/>
            </a:pPr>
            <a:fld id="{4AE56FF0-2DCF-45E7-91C3-A6ABA2B62AE7}" type="slidenum">
              <a:rPr lang="en-AU"/>
              <a:pPr>
                <a:defRPr/>
              </a:pPr>
              <a:t>‹#›</a:t>
            </a:fld>
            <a:endParaRPr lang="en-AU"/>
          </a:p>
        </p:txBody>
      </p:sp>
    </p:spTree>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247650" y="1844675"/>
            <a:ext cx="4122738" cy="33464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522790" y="1844675"/>
            <a:ext cx="4122737" cy="33464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12"/>
          <p:cNvSpPr>
            <a:spLocks noGrp="1" noChangeArrowheads="1"/>
          </p:cNvSpPr>
          <p:nvPr>
            <p:ph type="sldNum" sz="quarter" idx="10"/>
          </p:nvPr>
        </p:nvSpPr>
        <p:spPr>
          <a:ln/>
        </p:spPr>
        <p:txBody>
          <a:bodyPr/>
          <a:lstStyle>
            <a:lvl1pPr>
              <a:defRPr/>
            </a:lvl1pPr>
          </a:lstStyle>
          <a:p>
            <a:pPr>
              <a:defRPr/>
            </a:pPr>
            <a:fld id="{CCEA12A1-41A7-423F-9157-368A2A38C494}" type="slidenum">
              <a:rPr lang="en-AU"/>
              <a:pPr>
                <a:defRPr/>
              </a:pPr>
              <a:t>‹#›</a:t>
            </a:fld>
            <a:endParaRPr lang="en-AU"/>
          </a:p>
        </p:txBody>
      </p:sp>
    </p:spTree>
    <p:extLst>
      <p:ext uri="{BB962C8B-B14F-4D97-AF65-F5344CB8AC3E}">
        <p14:creationId xmlns:p14="http://schemas.microsoft.com/office/powerpoint/2010/main" val="3051660200"/>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261" y="1681"/>
          <a:ext cx="1259" cy="1680"/>
        </p:xfrm>
        <a:graphic>
          <a:graphicData uri="http://schemas.openxmlformats.org/presentationml/2006/ole">
            <mc:AlternateContent xmlns:mc="http://schemas.openxmlformats.org/markup-compatibility/2006">
              <mc:Choice xmlns:v="urn:schemas-microsoft-com:vml" Requires="v">
                <p:oleObj spid="_x0000_s2379811" name="think-cell Slide" r:id="rId4" imgW="360" imgH="360" progId="">
                  <p:embed/>
                </p:oleObj>
              </mc:Choice>
              <mc:Fallback>
                <p:oleObj name="think-cell Slide" r:id="rId4" imgW="360" imgH="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1" y="1681"/>
                        <a:ext cx="1259" cy="16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ntent Placeholder 2"/>
          <p:cNvSpPr>
            <a:spLocks noGrp="1"/>
          </p:cNvSpPr>
          <p:nvPr>
            <p:ph idx="1"/>
          </p:nvPr>
        </p:nvSpPr>
        <p:spPr>
          <a:xfrm>
            <a:off x="352526" y="1693864"/>
            <a:ext cx="8339138" cy="3346450"/>
          </a:xfrm>
          <a:prstGeom prst="rect">
            <a:avLst/>
          </a:prstGeo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3"/>
          <p:cNvSpPr>
            <a:spLocks noGrp="1"/>
          </p:cNvSpPr>
          <p:nvPr>
            <p:ph type="sldNum" sz="quarter" idx="10"/>
          </p:nvPr>
        </p:nvSpPr>
        <p:spPr>
          <a:xfrm>
            <a:off x="8683307" y="6539522"/>
            <a:ext cx="477570" cy="239711"/>
          </a:xfrm>
          <a:prstGeom prst="rect">
            <a:avLst/>
          </a:prstGeom>
        </p:spPr>
        <p:txBody>
          <a:bodyPr/>
          <a:lstStyle>
            <a:lvl1pPr algn="ctr">
              <a:defRPr sz="952">
                <a:solidFill>
                  <a:schemeClr val="bg1"/>
                </a:solidFill>
              </a:defRPr>
            </a:lvl1pPr>
          </a:lstStyle>
          <a:p>
            <a:fld id="{E369AF52-2450-494A-AE0D-26A36942F65D}" type="slidenum">
              <a:rPr lang="en-AU" smtClean="0">
                <a:solidFill>
                  <a:srgbClr val="FFFFFF"/>
                </a:solidFill>
              </a:rPr>
              <a:pPr/>
              <a:t>‹#›</a:t>
            </a:fld>
            <a:endParaRPr lang="en-AU" dirty="0">
              <a:solidFill>
                <a:srgbClr val="FFFFFF"/>
              </a:solidFill>
            </a:endParaRPr>
          </a:p>
        </p:txBody>
      </p:sp>
      <p:sp>
        <p:nvSpPr>
          <p:cNvPr id="7" name="Title 1"/>
          <p:cNvSpPr>
            <a:spLocks noGrp="1"/>
          </p:cNvSpPr>
          <p:nvPr>
            <p:ph type="title"/>
          </p:nvPr>
        </p:nvSpPr>
        <p:spPr>
          <a:xfrm>
            <a:off x="311320" y="176402"/>
            <a:ext cx="8339138" cy="458715"/>
          </a:xfrm>
          <a:prstGeom prst="rect">
            <a:avLst/>
          </a:prstGeom>
        </p:spPr>
        <p:txBody>
          <a:bodyPr/>
          <a:lstStyle>
            <a:lvl1pPr>
              <a:defRPr sz="2381">
                <a:latin typeface="Calibri" panose="020F0502020204030204" pitchFamily="34" charset="0"/>
                <a:cs typeface="Calibri" panose="020F0502020204030204" pitchFamily="34" charset="0"/>
              </a:defRPr>
            </a:lvl1pPr>
          </a:lstStyle>
          <a:p>
            <a:r>
              <a:rPr lang="en-US" dirty="0" smtClean="0"/>
              <a:t>Click to edit Master title style</a:t>
            </a:r>
            <a:endParaRPr lang="en-AU" dirty="0"/>
          </a:p>
        </p:txBody>
      </p:sp>
      <p:sp>
        <p:nvSpPr>
          <p:cNvPr id="8" name="Text Placeholder 5"/>
          <p:cNvSpPr>
            <a:spLocks noGrp="1"/>
          </p:cNvSpPr>
          <p:nvPr>
            <p:ph type="body" sz="quarter" idx="11" hasCustomPrompt="1"/>
          </p:nvPr>
        </p:nvSpPr>
        <p:spPr>
          <a:xfrm>
            <a:off x="320645" y="540112"/>
            <a:ext cx="6328554" cy="382585"/>
          </a:xfrm>
          <a:prstGeom prst="rect">
            <a:avLst/>
          </a:prstGeom>
        </p:spPr>
        <p:txBody>
          <a:bodyPr/>
          <a:lstStyle>
            <a:lvl1pPr marL="0" indent="0">
              <a:buNone/>
              <a:defRPr sz="1905" b="0">
                <a:latin typeface="Calibri" panose="020F0502020204030204" pitchFamily="34" charset="0"/>
                <a:cs typeface="Calibri" panose="020F0502020204030204" pitchFamily="34" charset="0"/>
              </a:defRPr>
            </a:lvl1pPr>
          </a:lstStyle>
          <a:p>
            <a:pPr lvl="0"/>
            <a:r>
              <a:rPr lang="en-US" dirty="0" smtClean="0"/>
              <a:t>Subheading</a:t>
            </a:r>
            <a:endParaRPr lang="en-AU" dirty="0"/>
          </a:p>
        </p:txBody>
      </p:sp>
    </p:spTree>
    <p:extLst>
      <p:ext uri="{BB962C8B-B14F-4D97-AF65-F5344CB8AC3E}">
        <p14:creationId xmlns:p14="http://schemas.microsoft.com/office/powerpoint/2010/main" val="4134961996"/>
      </p:ext>
    </p:extLst>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Gray">
      <p:bgPr>
        <a:solidFill>
          <a:srgbClr val="FFFFFF"/>
        </a:solidFill>
        <a:effectLst/>
      </p:bgPr>
    </p:bg>
    <p:spTree>
      <p:nvGrpSpPr>
        <p:cNvPr id="1" name=""/>
        <p:cNvGrpSpPr/>
        <p:nvPr/>
      </p:nvGrpSpPr>
      <p:grpSpPr>
        <a:xfrm>
          <a:off x="0" y="0"/>
          <a:ext cx="0" cy="0"/>
          <a:chOff x="0" y="0"/>
          <a:chExt cx="0" cy="0"/>
        </a:xfrm>
      </p:grpSpPr>
      <p:graphicFrame>
        <p:nvGraphicFramePr>
          <p:cNvPr id="1227791" name="Object 15" hidden="1"/>
          <p:cNvGraphicFramePr>
            <a:graphicFrameLocks/>
          </p:cNvGraphicFramePr>
          <p:nvPr>
            <p:custDataLst>
              <p:tags r:id="rId12"/>
            </p:custDataLst>
            <p:extLst>
              <p:ext uri="{D42A27DB-BD31-4B8C-83A1-F6EECF244321}">
                <p14:modId xmlns:p14="http://schemas.microsoft.com/office/powerpoint/2010/main" val="1023484584"/>
              </p:ext>
            </p:ext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521501" name="think-cell Slide" r:id="rId14" imgW="360" imgH="360" progId="">
                  <p:embed/>
                </p:oleObj>
              </mc:Choice>
              <mc:Fallback>
                <p:oleObj name="think-cell Slide" r:id="rId14" imgW="360" imgH="360" progId="">
                  <p:embed/>
                  <p:pic>
                    <p:nvPicPr>
                      <p:cNvPr id="0" name="Picture 141"/>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21"/>
          <p:cNvSpPr/>
          <p:nvPr/>
        </p:nvSpPr>
        <p:spPr>
          <a:xfrm>
            <a:off x="0" y="6105529"/>
            <a:ext cx="9144000" cy="75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 name="Rectangle 3"/>
          <p:cNvSpPr/>
          <p:nvPr/>
        </p:nvSpPr>
        <p:spPr>
          <a:xfrm>
            <a:off x="1" y="1"/>
            <a:ext cx="9144000" cy="1186814"/>
          </a:xfrm>
          <a:prstGeom prst="rect">
            <a:avLst/>
          </a:prstGeom>
          <a:solidFill>
            <a:schemeClr val="tx2"/>
          </a:solidFill>
          <a:ln>
            <a:noFill/>
          </a:ln>
          <a:effectLst>
            <a:outerShdw blurRad="635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27782" name="Rectangle 6" hidden="1"/>
          <p:cNvSpPr>
            <a:spLocks noChangeArrowheads="1"/>
          </p:cNvSpPr>
          <p:nvPr>
            <p:custDataLst>
              <p:tags r:id="rId13"/>
            </p:custDataLst>
          </p:nvPr>
        </p:nvSpPr>
        <p:spPr bwMode="auto">
          <a:xfrm>
            <a:off x="1"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sz="1600"/>
          </a:p>
        </p:txBody>
      </p:sp>
      <p:sp>
        <p:nvSpPr>
          <p:cNvPr id="1227788" name="Rectangle 12"/>
          <p:cNvSpPr>
            <a:spLocks noGrp="1" noChangeArrowheads="1"/>
          </p:cNvSpPr>
          <p:nvPr>
            <p:ph type="sldNum" sz="quarter" idx="4"/>
          </p:nvPr>
        </p:nvSpPr>
        <p:spPr bwMode="auto">
          <a:xfrm>
            <a:off x="361952" y="6359529"/>
            <a:ext cx="1057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sz="1000" b="1">
                <a:solidFill>
                  <a:schemeClr val="bg2"/>
                </a:solidFill>
              </a:defRPr>
            </a:lvl1pPr>
          </a:lstStyle>
          <a:p>
            <a:fld id="{85D6C86F-8B46-418F-8C18-B76D8368F5FC}" type="slidenum">
              <a:rPr lang="en-AU" smtClean="0"/>
              <a:pPr/>
              <a:t>‹#›</a:t>
            </a:fld>
            <a:endParaRPr lang="en-AU" dirty="0"/>
          </a:p>
        </p:txBody>
      </p:sp>
      <p:grpSp>
        <p:nvGrpSpPr>
          <p:cNvPr id="6" name="Group 5"/>
          <p:cNvGrpSpPr/>
          <p:nvPr/>
        </p:nvGrpSpPr>
        <p:grpSpPr>
          <a:xfrm>
            <a:off x="140969" y="51211"/>
            <a:ext cx="8917305" cy="1077773"/>
            <a:chOff x="140969" y="51207"/>
            <a:chExt cx="8917305" cy="1077773"/>
          </a:xfrm>
        </p:grpSpPr>
        <p:sp>
          <p:nvSpPr>
            <p:cNvPr id="7" name="Rounded Rectangle 6"/>
            <p:cNvSpPr/>
            <p:nvPr userDrawn="1"/>
          </p:nvSpPr>
          <p:spPr>
            <a:xfrm>
              <a:off x="233679" y="117158"/>
              <a:ext cx="8748395" cy="952500"/>
            </a:xfrm>
            <a:prstGeom prst="roundRect">
              <a:avLst>
                <a:gd name="adj" fmla="val 8334"/>
              </a:avLst>
            </a:prstGeom>
            <a:solidFill>
              <a:schemeClr val="tx2"/>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Rectangle 7"/>
            <p:cNvSpPr/>
            <p:nvPr userDrawn="1"/>
          </p:nvSpPr>
          <p:spPr>
            <a:xfrm>
              <a:off x="140969" y="328613"/>
              <a:ext cx="8917305" cy="5295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Rectangle 15"/>
            <p:cNvSpPr/>
            <p:nvPr userDrawn="1"/>
          </p:nvSpPr>
          <p:spPr>
            <a:xfrm>
              <a:off x="457200" y="51207"/>
              <a:ext cx="8299450" cy="10777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1227781" name="Rectangle 5"/>
          <p:cNvSpPr>
            <a:spLocks noGrp="1" noChangeArrowheads="1"/>
          </p:cNvSpPr>
          <p:nvPr>
            <p:ph type="title"/>
          </p:nvPr>
        </p:nvSpPr>
        <p:spPr bwMode="auto">
          <a:xfrm>
            <a:off x="361950" y="393353"/>
            <a:ext cx="83947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endParaRPr lang="en-AU" dirty="0" smtClean="0"/>
          </a:p>
        </p:txBody>
      </p:sp>
      <p:pic>
        <p:nvPicPr>
          <p:cNvPr id="14" name="Picture 1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075154" y="6294018"/>
            <a:ext cx="924384" cy="378247"/>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 id="2147483735" r:id="rId2"/>
    <p:sldLayoutId id="2147483667" r:id="rId3"/>
    <p:sldLayoutId id="2147483669" r:id="rId4"/>
    <p:sldLayoutId id="2147483670" r:id="rId5"/>
    <p:sldLayoutId id="2147483736" r:id="rId6"/>
    <p:sldLayoutId id="2147483737" r:id="rId7"/>
    <p:sldLayoutId id="2147483738" r:id="rId8"/>
    <p:sldLayoutId id="2147483739" r:id="rId9"/>
  </p:sldLayoutIdLst>
  <p:transition>
    <p:wipe dir="r"/>
  </p:transition>
  <p:timing>
    <p:tnLst>
      <p:par>
        <p:cTn id="1" dur="indefinite" restart="never" nodeType="tmRoot"/>
      </p:par>
    </p:tnLst>
  </p:timing>
  <p:hf hdr="0" ftr="0" dt="0"/>
  <p:txStyles>
    <p:titleStyle>
      <a:lvl1pPr algn="l" rtl="0" eaLnBrk="1" fontAlgn="base" hangingPunct="1">
        <a:spcBef>
          <a:spcPct val="0"/>
        </a:spcBef>
        <a:spcAft>
          <a:spcPct val="0"/>
        </a:spcAft>
        <a:defRPr sz="2000" b="0">
          <a:solidFill>
            <a:schemeClr val="bg2"/>
          </a:solidFill>
          <a:latin typeface="+mj-lt"/>
          <a:ea typeface="+mj-ea"/>
          <a:cs typeface="+mj-cs"/>
        </a:defRPr>
      </a:lvl1pPr>
      <a:lvl2pPr algn="l" rtl="0" eaLnBrk="1" fontAlgn="base" hangingPunct="1">
        <a:spcBef>
          <a:spcPct val="0"/>
        </a:spcBef>
        <a:spcAft>
          <a:spcPct val="0"/>
        </a:spcAft>
        <a:defRPr sz="2400" b="1">
          <a:solidFill>
            <a:schemeClr val="accent1"/>
          </a:solidFill>
          <a:latin typeface="Arial" pitchFamily="34" charset="0"/>
        </a:defRPr>
      </a:lvl2pPr>
      <a:lvl3pPr algn="l" rtl="0" eaLnBrk="1" fontAlgn="base" hangingPunct="1">
        <a:spcBef>
          <a:spcPct val="0"/>
        </a:spcBef>
        <a:spcAft>
          <a:spcPct val="0"/>
        </a:spcAft>
        <a:defRPr sz="2400" b="1">
          <a:solidFill>
            <a:schemeClr val="accent1"/>
          </a:solidFill>
          <a:latin typeface="Arial" pitchFamily="34" charset="0"/>
        </a:defRPr>
      </a:lvl3pPr>
      <a:lvl4pPr algn="l" rtl="0" eaLnBrk="1" fontAlgn="base" hangingPunct="1">
        <a:spcBef>
          <a:spcPct val="0"/>
        </a:spcBef>
        <a:spcAft>
          <a:spcPct val="0"/>
        </a:spcAft>
        <a:defRPr sz="2400" b="1">
          <a:solidFill>
            <a:schemeClr val="accent1"/>
          </a:solidFill>
          <a:latin typeface="Arial" pitchFamily="34" charset="0"/>
        </a:defRPr>
      </a:lvl4pPr>
      <a:lvl5pPr algn="l" rtl="0" eaLnBrk="1" fontAlgn="base" hangingPunct="1">
        <a:spcBef>
          <a:spcPct val="0"/>
        </a:spcBef>
        <a:spcAft>
          <a:spcPct val="0"/>
        </a:spcAft>
        <a:defRPr sz="2400" b="1">
          <a:solidFill>
            <a:schemeClr val="accent1"/>
          </a:solidFill>
          <a:latin typeface="Arial" pitchFamily="34" charset="0"/>
        </a:defRPr>
      </a:lvl5pPr>
      <a:lvl6pPr marL="457200" algn="l" rtl="0" eaLnBrk="1" fontAlgn="base" hangingPunct="1">
        <a:spcBef>
          <a:spcPct val="0"/>
        </a:spcBef>
        <a:spcAft>
          <a:spcPct val="0"/>
        </a:spcAft>
        <a:defRPr sz="2400" b="1">
          <a:solidFill>
            <a:schemeClr val="accent1"/>
          </a:solidFill>
          <a:latin typeface="Arial" pitchFamily="34" charset="0"/>
        </a:defRPr>
      </a:lvl6pPr>
      <a:lvl7pPr marL="914400" algn="l" rtl="0" eaLnBrk="1" fontAlgn="base" hangingPunct="1">
        <a:spcBef>
          <a:spcPct val="0"/>
        </a:spcBef>
        <a:spcAft>
          <a:spcPct val="0"/>
        </a:spcAft>
        <a:defRPr sz="2400" b="1">
          <a:solidFill>
            <a:schemeClr val="accent1"/>
          </a:solidFill>
          <a:latin typeface="Arial" pitchFamily="34" charset="0"/>
        </a:defRPr>
      </a:lvl7pPr>
      <a:lvl8pPr marL="1371600" algn="l" rtl="0" eaLnBrk="1" fontAlgn="base" hangingPunct="1">
        <a:spcBef>
          <a:spcPct val="0"/>
        </a:spcBef>
        <a:spcAft>
          <a:spcPct val="0"/>
        </a:spcAft>
        <a:defRPr sz="2400" b="1">
          <a:solidFill>
            <a:schemeClr val="accent1"/>
          </a:solidFill>
          <a:latin typeface="Arial" pitchFamily="34" charset="0"/>
        </a:defRPr>
      </a:lvl8pPr>
      <a:lvl9pPr marL="1828800" algn="l" rtl="0" eaLnBrk="1" fontAlgn="base" hangingPunct="1">
        <a:spcBef>
          <a:spcPct val="0"/>
        </a:spcBef>
        <a:spcAft>
          <a:spcPct val="0"/>
        </a:spcAft>
        <a:defRPr sz="2400" b="1">
          <a:solidFill>
            <a:schemeClr val="accent1"/>
          </a:solidFill>
          <a:latin typeface="Arial" pitchFamily="34" charset="0"/>
        </a:defRPr>
      </a:lvl9pPr>
    </p:titleStyle>
    <p:bodyStyle>
      <a:lvl1pPr marL="266700" indent="-266700" algn="l" rtl="0" eaLnBrk="1" fontAlgn="base" hangingPunct="1">
        <a:spcBef>
          <a:spcPct val="0"/>
        </a:spcBef>
        <a:spcAft>
          <a:spcPct val="0"/>
        </a:spcAft>
        <a:buClr>
          <a:schemeClr val="accent1"/>
        </a:buClr>
        <a:buFont typeface="Wingdings 3" pitchFamily="18" charset="2"/>
        <a:buChar char=""/>
        <a:defRPr>
          <a:solidFill>
            <a:schemeClr val="tx1"/>
          </a:solidFill>
          <a:latin typeface="+mn-lt"/>
          <a:ea typeface="+mn-ea"/>
          <a:cs typeface="+mn-cs"/>
        </a:defRPr>
      </a:lvl1pPr>
      <a:lvl2pPr marL="542925" indent="-276225" algn="l" rtl="0" eaLnBrk="1" fontAlgn="base" hangingPunct="1">
        <a:spcBef>
          <a:spcPct val="0"/>
        </a:spcBef>
        <a:spcAft>
          <a:spcPct val="0"/>
        </a:spcAft>
        <a:buClr>
          <a:schemeClr val="accent1"/>
        </a:buClr>
        <a:buFont typeface="Arial" pitchFamily="34" charset="0"/>
        <a:buChar char="–"/>
        <a:defRPr>
          <a:solidFill>
            <a:schemeClr val="tx1"/>
          </a:solidFill>
          <a:latin typeface="+mn-lt"/>
        </a:defRPr>
      </a:lvl2pPr>
      <a:lvl3pPr marL="714375" indent="-171450" algn="l" rtl="0" eaLnBrk="1" fontAlgn="base" hangingPunct="1">
        <a:spcBef>
          <a:spcPct val="0"/>
        </a:spcBef>
        <a:spcAft>
          <a:spcPct val="0"/>
        </a:spcAft>
        <a:buClr>
          <a:schemeClr val="accent1"/>
        </a:buClr>
        <a:buFont typeface="Trebuchet MS" pitchFamily="34" charset="0"/>
        <a:buChar char="‐"/>
        <a:defRPr>
          <a:solidFill>
            <a:schemeClr val="tx1"/>
          </a:solidFill>
          <a:latin typeface="+mn-lt"/>
        </a:defRPr>
      </a:lvl3pPr>
      <a:lvl4pPr marL="1600200" indent="-228600" algn="l" rtl="0" eaLnBrk="1" fontAlgn="base" hangingPunct="1">
        <a:spcBef>
          <a:spcPct val="20000"/>
        </a:spcBef>
        <a:spcAft>
          <a:spcPct val="0"/>
        </a:spcAft>
        <a:buClr>
          <a:schemeClr val="tx1"/>
        </a:buClr>
        <a:buFont typeface="Wingdings" pitchFamily="2" charset="2"/>
        <a:buChar char="l"/>
        <a:defRPr sz="2000">
          <a:solidFill>
            <a:srgbClr val="FFFFFF"/>
          </a:solidFill>
          <a:latin typeface="+mn-lt"/>
        </a:defRPr>
      </a:lvl4pPr>
      <a:lvl5pPr marL="2057400" indent="-228600" algn="l" rtl="0" eaLnBrk="1" fontAlgn="base" hangingPunct="1">
        <a:spcBef>
          <a:spcPct val="20000"/>
        </a:spcBef>
        <a:spcAft>
          <a:spcPct val="0"/>
        </a:spcAft>
        <a:buClr>
          <a:schemeClr val="tx1"/>
        </a:buClr>
        <a:buFont typeface="Wingdings" pitchFamily="2" charset="2"/>
        <a:buChar char="l"/>
        <a:defRPr sz="2000">
          <a:solidFill>
            <a:srgbClr val="FFFFFF"/>
          </a:solidFill>
          <a:latin typeface="+mn-lt"/>
        </a:defRPr>
      </a:lvl5pPr>
      <a:lvl6pPr marL="2514600" indent="-228600" algn="l" rtl="0" eaLnBrk="1" fontAlgn="base" hangingPunct="1">
        <a:spcBef>
          <a:spcPct val="20000"/>
        </a:spcBef>
        <a:spcAft>
          <a:spcPct val="0"/>
        </a:spcAft>
        <a:buClr>
          <a:schemeClr val="tx1"/>
        </a:buClr>
        <a:buFont typeface="Wingdings" pitchFamily="2" charset="2"/>
        <a:buChar char="l"/>
        <a:defRPr sz="2000">
          <a:solidFill>
            <a:srgbClr val="FFFFFF"/>
          </a:solidFill>
          <a:latin typeface="+mn-lt"/>
        </a:defRPr>
      </a:lvl6pPr>
      <a:lvl7pPr marL="2971800" indent="-228600" algn="l" rtl="0" eaLnBrk="1" fontAlgn="base" hangingPunct="1">
        <a:spcBef>
          <a:spcPct val="20000"/>
        </a:spcBef>
        <a:spcAft>
          <a:spcPct val="0"/>
        </a:spcAft>
        <a:buClr>
          <a:schemeClr val="tx1"/>
        </a:buClr>
        <a:buFont typeface="Wingdings" pitchFamily="2" charset="2"/>
        <a:buChar char="l"/>
        <a:defRPr sz="2000">
          <a:solidFill>
            <a:srgbClr val="FFFFFF"/>
          </a:solidFill>
          <a:latin typeface="+mn-lt"/>
        </a:defRPr>
      </a:lvl7pPr>
      <a:lvl8pPr marL="3429000" indent="-228600" algn="l" rtl="0" eaLnBrk="1" fontAlgn="base" hangingPunct="1">
        <a:spcBef>
          <a:spcPct val="20000"/>
        </a:spcBef>
        <a:spcAft>
          <a:spcPct val="0"/>
        </a:spcAft>
        <a:buClr>
          <a:schemeClr val="tx1"/>
        </a:buClr>
        <a:buFont typeface="Wingdings" pitchFamily="2" charset="2"/>
        <a:buChar char="l"/>
        <a:defRPr sz="2000">
          <a:solidFill>
            <a:srgbClr val="FFFFFF"/>
          </a:solidFill>
          <a:latin typeface="+mn-lt"/>
        </a:defRPr>
      </a:lvl8pPr>
      <a:lvl9pPr marL="3886200" indent="-228600" algn="l" rtl="0" eaLnBrk="1" fontAlgn="base" hangingPunct="1">
        <a:spcBef>
          <a:spcPct val="20000"/>
        </a:spcBef>
        <a:spcAft>
          <a:spcPct val="0"/>
        </a:spcAft>
        <a:buClr>
          <a:schemeClr val="tx1"/>
        </a:buClr>
        <a:buFont typeface="Wingdings" pitchFamily="2" charset="2"/>
        <a:buChar char="l"/>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12.e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8.emf"/><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21.emf"/><Relationship Id="rId4" Type="http://schemas.openxmlformats.org/officeDocument/2006/relationships/oleObject" Target="../embeddings/oleObject8.bin"/></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34.emf"/><Relationship Id="rId4" Type="http://schemas.openxmlformats.org/officeDocument/2006/relationships/oleObject" Target="../embeddings/oleObject9.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notesSlide" Target="../notesSlides/notesSlide10.xml"/></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0647" name="Object 151" hidden="1"/>
          <p:cNvGraphicFramePr>
            <a:graphicFrameLocks/>
          </p:cNvGraphicFramePr>
          <p:nvPr>
            <p:custDataLst>
              <p:tags r:id="rId2"/>
            </p:custDataLst>
            <p:extLst>
              <p:ext uri="{D42A27DB-BD31-4B8C-83A1-F6EECF244321}">
                <p14:modId xmlns:p14="http://schemas.microsoft.com/office/powerpoint/2010/main" val="364419673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812179" name="think-cell Slide" r:id="rId5" imgW="360" imgH="360" progId="">
                  <p:embed/>
                </p:oleObj>
              </mc:Choice>
              <mc:Fallback>
                <p:oleObj name="think-cell Slide" r:id="rId5" imgW="360" imgH="360" progId="">
                  <p:embed/>
                  <p:pic>
                    <p:nvPicPr>
                      <p:cNvPr id="0" name="Picture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30658" name="Rectangle 162"/>
          <p:cNvSpPr>
            <a:spLocks noGrp="1" noChangeArrowheads="1"/>
          </p:cNvSpPr>
          <p:nvPr>
            <p:ph type="ctrTitle"/>
          </p:nvPr>
        </p:nvSpPr>
        <p:spPr>
          <a:xfrm>
            <a:off x="1052514" y="1211263"/>
            <a:ext cx="3764036" cy="1754326"/>
          </a:xfrm>
        </p:spPr>
        <p:txBody>
          <a:bodyPr/>
          <a:lstStyle/>
          <a:p>
            <a:r>
              <a:rPr lang="en-AU" dirty="0" smtClean="0"/>
              <a:t>A global economic and market outlook</a:t>
            </a:r>
            <a:endParaRPr lang="en-AU" dirty="0"/>
          </a:p>
        </p:txBody>
      </p:sp>
      <p:sp>
        <p:nvSpPr>
          <p:cNvPr id="1130659" name="Rectangle 163"/>
          <p:cNvSpPr>
            <a:spLocks noGrp="1" noChangeArrowheads="1"/>
          </p:cNvSpPr>
          <p:nvPr>
            <p:ph type="subTitle" idx="1"/>
          </p:nvPr>
        </p:nvSpPr>
        <p:spPr>
          <a:xfrm>
            <a:off x="1052517" y="3042334"/>
            <a:ext cx="3233737" cy="369332"/>
          </a:xfrm>
        </p:spPr>
        <p:txBody>
          <a:bodyPr/>
          <a:lstStyle/>
          <a:p>
            <a:r>
              <a:rPr lang="en-AU" b="0" dirty="0" smtClean="0"/>
              <a:t>    </a:t>
            </a:r>
            <a:endParaRPr lang="en-AU" b="0" dirty="0"/>
          </a:p>
        </p:txBody>
      </p:sp>
      <p:sp>
        <p:nvSpPr>
          <p:cNvPr id="1130504" name="Rectangle 8"/>
          <p:cNvSpPr>
            <a:spLocks noChangeArrowheads="1"/>
          </p:cNvSpPr>
          <p:nvPr/>
        </p:nvSpPr>
        <p:spPr bwMode="auto">
          <a:xfrm>
            <a:off x="1052517" y="3040916"/>
            <a:ext cx="32527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AU" sz="2400" dirty="0">
                <a:latin typeface="+mj-lt"/>
              </a:rPr>
              <a:t>Dr Chris Caton</a:t>
            </a:r>
          </a:p>
          <a:p>
            <a:r>
              <a:rPr lang="en-AU" sz="2400" dirty="0" smtClean="0">
                <a:latin typeface="+mj-lt"/>
              </a:rPr>
              <a:t>June </a:t>
            </a:r>
            <a:r>
              <a:rPr lang="en-AU" sz="2400" dirty="0">
                <a:latin typeface="+mj-lt"/>
              </a:rPr>
              <a:t>2016</a:t>
            </a:r>
          </a:p>
        </p:txBody>
      </p:sp>
    </p:spTree>
    <p:extLst>
      <p:ext uri="{BB962C8B-B14F-4D97-AF65-F5344CB8AC3E}">
        <p14:creationId xmlns:p14="http://schemas.microsoft.com/office/powerpoint/2010/main" val="864471891"/>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A9DEF3B9-A051-4A46-9E13-DD9397753826}" type="slidenum">
              <a:rPr lang="en-AU"/>
              <a:pPr/>
              <a:t>9</a:t>
            </a:fld>
            <a:endParaRPr lang="en-AU" dirty="0"/>
          </a:p>
        </p:txBody>
      </p:sp>
      <p:sp>
        <p:nvSpPr>
          <p:cNvPr id="2664450" name="Rectangle 2"/>
          <p:cNvSpPr>
            <a:spLocks noGrp="1" noChangeArrowheads="1"/>
          </p:cNvSpPr>
          <p:nvPr>
            <p:ph type="title"/>
          </p:nvPr>
        </p:nvSpPr>
        <p:spPr>
          <a:xfrm>
            <a:off x="242888" y="404781"/>
            <a:ext cx="8577262" cy="400110"/>
          </a:xfrm>
        </p:spPr>
        <p:txBody>
          <a:bodyPr/>
          <a:lstStyle/>
          <a:p>
            <a:r>
              <a:rPr lang="en-AU" dirty="0"/>
              <a:t>Australian </a:t>
            </a:r>
            <a:r>
              <a:rPr lang="en-AU" dirty="0" smtClean="0"/>
              <a:t>Share market </a:t>
            </a:r>
            <a:r>
              <a:rPr lang="en-AU" dirty="0"/>
              <a:t>Performance – ASX200</a:t>
            </a:r>
          </a:p>
        </p:txBody>
      </p:sp>
      <p:sp>
        <p:nvSpPr>
          <p:cNvPr id="2664451" name="Text Box 3"/>
          <p:cNvSpPr txBox="1">
            <a:spLocks noChangeArrowheads="1"/>
          </p:cNvSpPr>
          <p:nvPr/>
        </p:nvSpPr>
        <p:spPr bwMode="auto">
          <a:xfrm>
            <a:off x="485779" y="5843592"/>
            <a:ext cx="1565275" cy="244475"/>
          </a:xfrm>
          <a:prstGeom prst="rect">
            <a:avLst/>
          </a:prstGeom>
          <a:noFill/>
          <a:ln w="9525">
            <a:noFill/>
            <a:miter lim="800000"/>
            <a:headEnd/>
            <a:tailEnd/>
          </a:ln>
          <a:effectLst/>
        </p:spPr>
        <p:txBody>
          <a:bodyPr>
            <a:spAutoFit/>
          </a:bodyPr>
          <a:lstStyle/>
          <a:p>
            <a:pPr>
              <a:spcBef>
                <a:spcPct val="50000"/>
              </a:spcBef>
            </a:pPr>
            <a:r>
              <a:rPr lang="en-US" sz="1000" dirty="0">
                <a:latin typeface="Arial" charset="0"/>
              </a:rPr>
              <a:t>Source: Bloomberg</a:t>
            </a:r>
            <a:endParaRPr lang="en-AU" sz="1000" dirty="0">
              <a:latin typeface="Arial" charset="0"/>
            </a:endParaRPr>
          </a:p>
        </p:txBody>
      </p:sp>
      <p:grpSp>
        <p:nvGrpSpPr>
          <p:cNvPr id="2" name="Group 4"/>
          <p:cNvGrpSpPr>
            <a:grpSpLocks/>
          </p:cNvGrpSpPr>
          <p:nvPr/>
        </p:nvGrpSpPr>
        <p:grpSpPr bwMode="auto">
          <a:xfrm>
            <a:off x="468313" y="1239838"/>
            <a:ext cx="8324850" cy="4462462"/>
            <a:chOff x="295" y="709"/>
            <a:chExt cx="5244" cy="2811"/>
          </a:xfrm>
        </p:grpSpPr>
        <p:sp>
          <p:nvSpPr>
            <p:cNvPr id="2664453" name="Rectangle 5"/>
            <p:cNvSpPr>
              <a:spLocks noChangeArrowheads="1"/>
            </p:cNvSpPr>
            <p:nvPr/>
          </p:nvSpPr>
          <p:spPr bwMode="auto">
            <a:xfrm>
              <a:off x="303" y="746"/>
              <a:ext cx="5125" cy="2767"/>
            </a:xfrm>
            <a:prstGeom prst="rect">
              <a:avLst/>
            </a:prstGeom>
            <a:solidFill>
              <a:srgbClr val="738CB5"/>
            </a:solidFill>
            <a:ln w="9525">
              <a:noFill/>
              <a:miter lim="800000"/>
              <a:headEnd/>
              <a:tailEnd/>
            </a:ln>
            <a:effectLst/>
          </p:spPr>
          <p:txBody>
            <a:bodyPr wrap="none" anchor="ctr"/>
            <a:lstStyle/>
            <a:p>
              <a:endParaRPr lang="en-AU" dirty="0"/>
            </a:p>
          </p:txBody>
        </p:sp>
        <p:sp>
          <p:nvSpPr>
            <p:cNvPr id="2664454" name="AutoShape 6"/>
            <p:cNvSpPr>
              <a:spLocks noChangeAspect="1" noChangeArrowheads="1" noTextEdit="1"/>
            </p:cNvSpPr>
            <p:nvPr/>
          </p:nvSpPr>
          <p:spPr bwMode="auto">
            <a:xfrm>
              <a:off x="340" y="754"/>
              <a:ext cx="5080" cy="2721"/>
            </a:xfrm>
            <a:prstGeom prst="rect">
              <a:avLst/>
            </a:prstGeom>
            <a:noFill/>
            <a:ln w="9525">
              <a:noFill/>
              <a:miter lim="800000"/>
              <a:headEnd/>
              <a:tailEnd/>
            </a:ln>
          </p:spPr>
          <p:txBody>
            <a:bodyPr/>
            <a:lstStyle/>
            <a:p>
              <a:endParaRPr lang="en-AU" dirty="0"/>
            </a:p>
          </p:txBody>
        </p:sp>
        <p:sp>
          <p:nvSpPr>
            <p:cNvPr id="2664455" name="AutoShape 7"/>
            <p:cNvSpPr>
              <a:spLocks noChangeAspect="1" noChangeArrowheads="1" noTextEdit="1"/>
            </p:cNvSpPr>
            <p:nvPr/>
          </p:nvSpPr>
          <p:spPr bwMode="auto">
            <a:xfrm>
              <a:off x="295" y="709"/>
              <a:ext cx="5244" cy="2811"/>
            </a:xfrm>
            <a:prstGeom prst="rect">
              <a:avLst/>
            </a:prstGeom>
            <a:noFill/>
            <a:ln w="9525">
              <a:noFill/>
              <a:miter lim="800000"/>
              <a:headEnd/>
              <a:tailEnd/>
            </a:ln>
          </p:spPr>
          <p:txBody>
            <a:bodyPr/>
            <a:lstStyle/>
            <a:p>
              <a:endParaRPr lang="en-AU" dirty="0"/>
            </a:p>
          </p:txBody>
        </p:sp>
      </p:grpSp>
      <p:graphicFrame>
        <p:nvGraphicFramePr>
          <p:cNvPr id="2664456" name="Object 8"/>
          <p:cNvGraphicFramePr>
            <a:graphicFrameLocks noGrp="1" noChangeAspect="1"/>
          </p:cNvGraphicFramePr>
          <p:nvPr>
            <p:ph idx="1"/>
            <p:extLst>
              <p:ext uri="{D42A27DB-BD31-4B8C-83A1-F6EECF244321}">
                <p14:modId xmlns:p14="http://schemas.microsoft.com/office/powerpoint/2010/main" val="2959567742"/>
              </p:ext>
            </p:extLst>
          </p:nvPr>
        </p:nvGraphicFramePr>
        <p:xfrm>
          <a:off x="565152" y="1285877"/>
          <a:ext cx="7940675" cy="4752975"/>
        </p:xfrm>
        <a:graphic>
          <a:graphicData uri="http://schemas.openxmlformats.org/presentationml/2006/ole">
            <mc:AlternateContent xmlns:mc="http://schemas.openxmlformats.org/markup-compatibility/2006">
              <mc:Choice xmlns:v="urn:schemas-microsoft-com:vml" Requires="v">
                <p:oleObj spid="_x0000_s2378839" name="Chart" r:id="rId4" imgW="4540143" imgH="2717975" progId="MSGraph.Chart.8">
                  <p:embed followColorScheme="full"/>
                </p:oleObj>
              </mc:Choice>
              <mc:Fallback>
                <p:oleObj name="Chart" r:id="rId4" imgW="4540143" imgH="2717975" progId="MSGraph.Chart.8">
                  <p:embed followColorScheme="full"/>
                  <p:pic>
                    <p:nvPicPr>
                      <p:cNvPr id="0" name=""/>
                      <p:cNvPicPr>
                        <a:picLocks noChangeAspect="1" noChangeArrowheads="1"/>
                      </p:cNvPicPr>
                      <p:nvPr/>
                    </p:nvPicPr>
                    <p:blipFill>
                      <a:blip r:embed="rId5"/>
                      <a:srcRect/>
                      <a:stretch>
                        <a:fillRect/>
                      </a:stretch>
                    </p:blipFill>
                    <p:spPr bwMode="auto">
                      <a:xfrm>
                        <a:off x="565152" y="1285877"/>
                        <a:ext cx="7940675" cy="475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98808877"/>
      </p:ext>
    </p:extLst>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Bear markets in history</a:t>
            </a:r>
            <a:endParaRPr lang="en-AU" dirty="0"/>
          </a:p>
        </p:txBody>
      </p:sp>
      <p:sp>
        <p:nvSpPr>
          <p:cNvPr id="4" name="Slide Number Placeholder 3"/>
          <p:cNvSpPr>
            <a:spLocks noGrp="1"/>
          </p:cNvSpPr>
          <p:nvPr>
            <p:ph type="sldNum" sz="quarter" idx="10"/>
          </p:nvPr>
        </p:nvSpPr>
        <p:spPr>
          <a:xfrm>
            <a:off x="361952" y="6339435"/>
            <a:ext cx="1057275" cy="400110"/>
          </a:xfrm>
        </p:spPr>
        <p:txBody>
          <a:bodyPr/>
          <a:lstStyle/>
          <a:p>
            <a:fld id="{AE310E1D-A7BD-4B58-81EA-CDB8D999AEB9}" type="slidenum">
              <a:rPr lang="en-AU" smtClean="0"/>
              <a:pPr/>
              <a:t>10</a:t>
            </a:fld>
            <a:r>
              <a:rPr lang="en-AU" dirty="0" smtClean="0"/>
              <a:t> Source: AMP Capital</a:t>
            </a:r>
            <a:endParaRPr lang="en-AU"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07365"/>
            <a:ext cx="9144000" cy="4918229"/>
          </a:xfrm>
        </p:spPr>
      </p:pic>
    </p:spTree>
    <p:extLst>
      <p:ext uri="{BB962C8B-B14F-4D97-AF65-F5344CB8AC3E}">
        <p14:creationId xmlns:p14="http://schemas.microsoft.com/office/powerpoint/2010/main" val="3245892610"/>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239465"/>
            <a:ext cx="8394700" cy="707886"/>
          </a:xfrm>
        </p:spPr>
        <p:txBody>
          <a:bodyPr/>
          <a:lstStyle/>
          <a:p>
            <a:r>
              <a:rPr lang="en-AU" dirty="0"/>
              <a:t>As conventionally measured, the Australian market is close to fair value (p/e ratio on forward earnings)</a:t>
            </a:r>
          </a:p>
        </p:txBody>
      </p:sp>
      <p:sp>
        <p:nvSpPr>
          <p:cNvPr id="4" name="Slide Number Placeholder 3"/>
          <p:cNvSpPr>
            <a:spLocks noGrp="1"/>
          </p:cNvSpPr>
          <p:nvPr>
            <p:ph type="sldNum" sz="quarter" idx="10"/>
          </p:nvPr>
        </p:nvSpPr>
        <p:spPr/>
        <p:txBody>
          <a:bodyPr/>
          <a:lstStyle/>
          <a:p>
            <a:fld id="{AE310E1D-A7BD-4B58-81EA-CDB8D999AEB9}" type="slidenum">
              <a:rPr lang="en-AU" smtClean="0"/>
              <a:pPr/>
              <a:t>11</a:t>
            </a:fld>
            <a:endParaRPr lang="en-AU"/>
          </a:p>
        </p:txBody>
      </p:sp>
      <p:pic>
        <p:nvPicPr>
          <p:cNvPr id="8" name="Content Placeholder 7"/>
          <p:cNvPicPr>
            <a:picLocks noGrp="1" noChangeAspect="1"/>
          </p:cNvPicPr>
          <p:nvPr>
            <p:ph idx="1"/>
          </p:nvPr>
        </p:nvPicPr>
        <p:blipFill>
          <a:blip r:embed="rId2"/>
          <a:stretch>
            <a:fillRect/>
          </a:stretch>
        </p:blipFill>
        <p:spPr>
          <a:xfrm>
            <a:off x="141767" y="1242163"/>
            <a:ext cx="9002233" cy="4839659"/>
          </a:xfrm>
          <a:prstGeom prst="rect">
            <a:avLst/>
          </a:prstGeom>
        </p:spPr>
      </p:pic>
    </p:spTree>
    <p:extLst>
      <p:ext uri="{BB962C8B-B14F-4D97-AF65-F5344CB8AC3E}">
        <p14:creationId xmlns:p14="http://schemas.microsoft.com/office/powerpoint/2010/main" val="3811587902"/>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369AF52-2450-494A-AE0D-26A36942F65D}" type="slidenum">
              <a:rPr lang="en-AU" smtClean="0">
                <a:solidFill>
                  <a:srgbClr val="FFFFFF"/>
                </a:solidFill>
                <a:latin typeface="Calibri" panose="020F0502020204030204" pitchFamily="34" charset="0"/>
                <a:cs typeface="Calibri" panose="020F0502020204030204" pitchFamily="34" charset="0"/>
              </a:rPr>
              <a:pPr/>
              <a:t>12</a:t>
            </a:fld>
            <a:endParaRPr lang="en-AU" dirty="0">
              <a:solidFill>
                <a:srgbClr val="FFFFFF"/>
              </a:solidFill>
              <a:latin typeface="Calibri" panose="020F0502020204030204" pitchFamily="34" charset="0"/>
              <a:cs typeface="Calibri" panose="020F0502020204030204" pitchFamily="34" charset="0"/>
            </a:endParaRPr>
          </a:p>
        </p:txBody>
      </p:sp>
      <p:sp>
        <p:nvSpPr>
          <p:cNvPr id="45057" name="Rectangle 2"/>
          <p:cNvSpPr>
            <a:spLocks noGrp="1" noChangeArrowheads="1"/>
          </p:cNvSpPr>
          <p:nvPr>
            <p:ph type="title"/>
          </p:nvPr>
        </p:nvSpPr>
        <p:spPr>
          <a:xfrm>
            <a:off x="361950" y="180972"/>
            <a:ext cx="8339138" cy="458715"/>
          </a:xfrm>
          <a:prstGeom prst="rect">
            <a:avLst/>
          </a:prstGeom>
        </p:spPr>
        <p:txBody>
          <a:bodyPr/>
          <a:lstStyle/>
          <a:p>
            <a:r>
              <a:rPr lang="en-AU" dirty="0" smtClean="0"/>
              <a:t>Market </a:t>
            </a:r>
            <a:r>
              <a:rPr lang="en-AU" dirty="0"/>
              <a:t>valuation has returned to </a:t>
            </a:r>
            <a:r>
              <a:rPr lang="en-AU" dirty="0" smtClean="0"/>
              <a:t>supportive</a:t>
            </a:r>
          </a:p>
        </p:txBody>
      </p:sp>
      <p:sp>
        <p:nvSpPr>
          <p:cNvPr id="8" name="Text Placeholder 7"/>
          <p:cNvSpPr>
            <a:spLocks noGrp="1"/>
          </p:cNvSpPr>
          <p:nvPr>
            <p:ph type="body" sz="quarter" idx="11"/>
          </p:nvPr>
        </p:nvSpPr>
        <p:spPr/>
        <p:txBody>
          <a:bodyPr/>
          <a:lstStyle/>
          <a:p>
            <a:r>
              <a:rPr lang="en-AU" sz="2380" dirty="0" smtClean="0">
                <a:solidFill>
                  <a:schemeClr val="bg2">
                    <a:lumMod val="95000"/>
                  </a:schemeClr>
                </a:solidFill>
              </a:rPr>
              <a:t>levels</a:t>
            </a:r>
            <a:endParaRPr lang="en-AU" sz="2380" dirty="0">
              <a:solidFill>
                <a:schemeClr val="bg2">
                  <a:lumMod val="95000"/>
                </a:schemeClr>
              </a:solidFill>
            </a:endParaRPr>
          </a:p>
        </p:txBody>
      </p:sp>
      <p:sp>
        <p:nvSpPr>
          <p:cNvPr id="9" name="Text Box 3"/>
          <p:cNvSpPr txBox="1">
            <a:spLocks noChangeArrowheads="1"/>
          </p:cNvSpPr>
          <p:nvPr/>
        </p:nvSpPr>
        <p:spPr bwMode="auto">
          <a:xfrm>
            <a:off x="320606" y="5237421"/>
            <a:ext cx="6021486" cy="336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p>
            <a:pPr>
              <a:spcAft>
                <a:spcPts val="0"/>
              </a:spcAft>
            </a:pPr>
            <a:r>
              <a:rPr lang="en-AU" sz="794" dirty="0">
                <a:solidFill>
                  <a:srgbClr val="717073"/>
                </a:solidFill>
                <a:latin typeface="Calibri" panose="020F0502020204030204" pitchFamily="34" charset="0"/>
                <a:cs typeface="Calibri" panose="020F0502020204030204" pitchFamily="34" charset="0"/>
              </a:rPr>
              <a:t>Official cash rate adds in out-of-cycle mortgage rate changes since Jan 2008 to the level of the cash rate.</a:t>
            </a:r>
          </a:p>
          <a:p>
            <a:pPr>
              <a:spcAft>
                <a:spcPts val="0"/>
              </a:spcAft>
            </a:pPr>
            <a:r>
              <a:rPr lang="en-AU" sz="794" dirty="0">
                <a:solidFill>
                  <a:srgbClr val="717073"/>
                </a:solidFill>
                <a:latin typeface="Calibri" panose="020F0502020204030204" pitchFamily="34" charset="0"/>
                <a:cs typeface="Calibri" panose="020F0502020204030204" pitchFamily="34" charset="0"/>
              </a:rPr>
              <a:t>Source: Citi Research, IBES, RBA as  at April2016</a:t>
            </a:r>
          </a:p>
        </p:txBody>
      </p:sp>
      <p:sp>
        <p:nvSpPr>
          <p:cNvPr id="6" name="Text Placeholder 18"/>
          <p:cNvSpPr txBox="1">
            <a:spLocks/>
          </p:cNvSpPr>
          <p:nvPr/>
        </p:nvSpPr>
        <p:spPr bwMode="auto">
          <a:xfrm>
            <a:off x="361951" y="1965990"/>
            <a:ext cx="8299450" cy="21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567" tIns="0" rIns="72567" bIns="0" numCol="1" anchor="t" anchorCtr="0" compatLnSpc="1">
            <a:prstTxWarp prst="textNoShape">
              <a:avLst/>
            </a:prstTxWarp>
            <a:spAutoFit/>
          </a:bodyPr>
          <a:lstStyle/>
          <a:p>
            <a:pPr>
              <a:defRPr lang="en-AU" sz="1800" b="1" i="0" u="none" strike="noStrike" kern="1200" baseline="0">
                <a:solidFill>
                  <a:srgbClr val="717073"/>
                </a:solidFill>
                <a:latin typeface="+mn-lt"/>
                <a:ea typeface="+mn-ea"/>
                <a:cs typeface="+mn-cs"/>
              </a:defRPr>
            </a:pPr>
            <a:r>
              <a:rPr lang="en-AU" sz="1428" b="1" dirty="0">
                <a:solidFill>
                  <a:srgbClr val="717073"/>
                </a:solidFill>
                <a:latin typeface="Calibri" panose="020F0502020204030204" pitchFamily="34" charset="0"/>
                <a:cs typeface="Calibri" panose="020F0502020204030204" pitchFamily="34" charset="0"/>
              </a:rPr>
              <a:t>Interest rates v price earnings multiple of ASX 200 </a:t>
            </a:r>
          </a:p>
        </p:txBody>
      </p:sp>
      <p:graphicFrame>
        <p:nvGraphicFramePr>
          <p:cNvPr id="10" name="Chart 9"/>
          <p:cNvGraphicFramePr>
            <a:graphicFrameLocks/>
          </p:cNvGraphicFramePr>
          <p:nvPr>
            <p:extLst/>
          </p:nvPr>
        </p:nvGraphicFramePr>
        <p:xfrm>
          <a:off x="361950" y="2249926"/>
          <a:ext cx="8527560" cy="2733936"/>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2" y="5630868"/>
            <a:ext cx="2430518" cy="369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027978"/>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83758"/>
            <a:ext cx="9144000" cy="4905154"/>
          </a:xfrm>
        </p:spPr>
      </p:pic>
      <p:sp>
        <p:nvSpPr>
          <p:cNvPr id="3" name="Slide Number Placeholder 2"/>
          <p:cNvSpPr>
            <a:spLocks noGrp="1"/>
          </p:cNvSpPr>
          <p:nvPr>
            <p:ph type="sldNum" sz="quarter" idx="10"/>
          </p:nvPr>
        </p:nvSpPr>
        <p:spPr/>
        <p:txBody>
          <a:bodyPr/>
          <a:lstStyle/>
          <a:p>
            <a:fld id="{E369AF52-2450-494A-AE0D-26A36942F65D}" type="slidenum">
              <a:rPr lang="en-AU" smtClean="0">
                <a:solidFill>
                  <a:srgbClr val="FFFFFF"/>
                </a:solidFill>
              </a:rPr>
              <a:pPr/>
              <a:t>13</a:t>
            </a:fld>
            <a:endParaRPr lang="en-AU" dirty="0">
              <a:solidFill>
                <a:srgbClr val="FFFFFF"/>
              </a:solidFill>
            </a:endParaRPr>
          </a:p>
        </p:txBody>
      </p:sp>
      <p:sp>
        <p:nvSpPr>
          <p:cNvPr id="4" name="Title 3"/>
          <p:cNvSpPr>
            <a:spLocks noGrp="1"/>
          </p:cNvSpPr>
          <p:nvPr>
            <p:ph type="title"/>
          </p:nvPr>
        </p:nvSpPr>
        <p:spPr/>
        <p:txBody>
          <a:bodyPr/>
          <a:lstStyle/>
          <a:p>
            <a:r>
              <a:rPr lang="en-AU" dirty="0" smtClean="0"/>
              <a:t>The share market yield beats the rest by a long way</a:t>
            </a:r>
            <a:endParaRPr lang="en-AU" dirty="0"/>
          </a:p>
        </p:txBody>
      </p:sp>
      <p:sp>
        <p:nvSpPr>
          <p:cNvPr id="5" name="Text Placeholder 4"/>
          <p:cNvSpPr>
            <a:spLocks noGrp="1"/>
          </p:cNvSpPr>
          <p:nvPr>
            <p:ph type="body" sz="quarter" idx="11"/>
          </p:nvPr>
        </p:nvSpPr>
        <p:spPr/>
        <p:txBody>
          <a:bodyPr/>
          <a:lstStyle/>
          <a:p>
            <a:r>
              <a:rPr lang="en-AU" dirty="0" smtClean="0">
                <a:solidFill>
                  <a:schemeClr val="bg2">
                    <a:lumMod val="95000"/>
                  </a:schemeClr>
                </a:solidFill>
              </a:rPr>
              <a:t>(dividend yield (%))</a:t>
            </a:r>
            <a:endParaRPr lang="en-AU" dirty="0">
              <a:solidFill>
                <a:schemeClr val="bg2">
                  <a:lumMod val="95000"/>
                </a:schemeClr>
              </a:solidFill>
            </a:endParaRPr>
          </a:p>
        </p:txBody>
      </p:sp>
    </p:spTree>
    <p:extLst>
      <p:ext uri="{BB962C8B-B14F-4D97-AF65-F5344CB8AC3E}">
        <p14:creationId xmlns:p14="http://schemas.microsoft.com/office/powerpoint/2010/main" val="777785920"/>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US has been the place to be</a:t>
            </a:r>
            <a:endParaRPr lang="en-AU" dirty="0"/>
          </a:p>
        </p:txBody>
      </p:sp>
      <p:sp>
        <p:nvSpPr>
          <p:cNvPr id="4" name="Slide Number Placeholder 3"/>
          <p:cNvSpPr>
            <a:spLocks noGrp="1"/>
          </p:cNvSpPr>
          <p:nvPr>
            <p:ph type="sldNum" sz="quarter" idx="10"/>
          </p:nvPr>
        </p:nvSpPr>
        <p:spPr/>
        <p:txBody>
          <a:bodyPr/>
          <a:lstStyle/>
          <a:p>
            <a:fld id="{AE310E1D-A7BD-4B58-81EA-CDB8D999AEB9}" type="slidenum">
              <a:rPr lang="en-AU" smtClean="0"/>
              <a:pPr/>
              <a:t>14</a:t>
            </a:fld>
            <a:endParaRPr lang="en-AU"/>
          </a:p>
        </p:txBody>
      </p:sp>
      <p:pic>
        <p:nvPicPr>
          <p:cNvPr id="5" name="Content Placeholder 4"/>
          <p:cNvPicPr>
            <a:picLocks noGrp="1" noChangeAspect="1"/>
          </p:cNvPicPr>
          <p:nvPr>
            <p:ph idx="1"/>
          </p:nvPr>
        </p:nvPicPr>
        <p:blipFill>
          <a:blip r:embed="rId2"/>
          <a:stretch>
            <a:fillRect/>
          </a:stretch>
        </p:blipFill>
        <p:spPr>
          <a:xfrm>
            <a:off x="1" y="1199540"/>
            <a:ext cx="9143999" cy="4889372"/>
          </a:xfrm>
          <a:prstGeom prst="rect">
            <a:avLst/>
          </a:prstGeom>
        </p:spPr>
      </p:pic>
    </p:spTree>
    <p:extLst>
      <p:ext uri="{BB962C8B-B14F-4D97-AF65-F5344CB8AC3E}">
        <p14:creationId xmlns:p14="http://schemas.microsoft.com/office/powerpoint/2010/main" val="1908653741"/>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p:txBody>
          <a:bodyPr/>
          <a:lstStyle/>
          <a:p>
            <a:fld id="{0311E813-4649-40C7-9637-5AFB7ED0EE07}" type="slidenum">
              <a:rPr lang="en-AU"/>
              <a:pPr/>
              <a:t>15</a:t>
            </a:fld>
            <a:endParaRPr lang="en-AU"/>
          </a:p>
        </p:txBody>
      </p:sp>
      <p:sp>
        <p:nvSpPr>
          <p:cNvPr id="2716674" name="Rectangle 2"/>
          <p:cNvSpPr>
            <a:spLocks noGrp="1" noChangeArrowheads="1"/>
          </p:cNvSpPr>
          <p:nvPr>
            <p:ph type="title"/>
          </p:nvPr>
        </p:nvSpPr>
        <p:spPr>
          <a:xfrm>
            <a:off x="236538" y="260423"/>
            <a:ext cx="8299450" cy="707886"/>
          </a:xfrm>
        </p:spPr>
        <p:txBody>
          <a:bodyPr/>
          <a:lstStyle/>
          <a:p>
            <a:r>
              <a:rPr lang="en-AU" dirty="0" smtClean="0"/>
              <a:t>The labour market data are looking better. Unemployment is trending downwards while employment growth has been strong.</a:t>
            </a:r>
            <a:endParaRPr lang="en-AU" dirty="0"/>
          </a:p>
        </p:txBody>
      </p:sp>
      <p:sp>
        <p:nvSpPr>
          <p:cNvPr id="2716675" name="Text Box 3"/>
          <p:cNvSpPr txBox="1">
            <a:spLocks noChangeArrowheads="1"/>
          </p:cNvSpPr>
          <p:nvPr/>
        </p:nvSpPr>
        <p:spPr bwMode="auto">
          <a:xfrm>
            <a:off x="514366" y="5862644"/>
            <a:ext cx="1565275" cy="246221"/>
          </a:xfrm>
          <a:prstGeom prst="rect">
            <a:avLst/>
          </a:prstGeom>
          <a:noFill/>
          <a:ln w="9525">
            <a:noFill/>
            <a:miter lim="800000"/>
            <a:headEnd/>
            <a:tailEnd/>
          </a:ln>
          <a:effectLst/>
        </p:spPr>
        <p:txBody>
          <a:bodyPr>
            <a:spAutoFit/>
          </a:bodyPr>
          <a:lstStyle/>
          <a:p>
            <a:pPr>
              <a:spcBef>
                <a:spcPct val="50000"/>
              </a:spcBef>
            </a:pPr>
            <a:r>
              <a:rPr lang="en-US" sz="1000">
                <a:latin typeface="Arial" charset="0"/>
              </a:rPr>
              <a:t>Source: ABS</a:t>
            </a:r>
            <a:endParaRPr lang="en-AU" sz="1000">
              <a:latin typeface="Arial" charset="0"/>
            </a:endParaRPr>
          </a:p>
        </p:txBody>
      </p:sp>
      <p:grpSp>
        <p:nvGrpSpPr>
          <p:cNvPr id="2" name="Group 4"/>
          <p:cNvGrpSpPr>
            <a:grpSpLocks/>
          </p:cNvGrpSpPr>
          <p:nvPr/>
        </p:nvGrpSpPr>
        <p:grpSpPr bwMode="auto">
          <a:xfrm>
            <a:off x="496888" y="1182695"/>
            <a:ext cx="8324850" cy="4462462"/>
            <a:chOff x="295" y="709"/>
            <a:chExt cx="5244" cy="2811"/>
          </a:xfrm>
        </p:grpSpPr>
        <p:sp>
          <p:nvSpPr>
            <p:cNvPr id="2716677" name="Rectangle 5"/>
            <p:cNvSpPr>
              <a:spLocks noChangeArrowheads="1"/>
            </p:cNvSpPr>
            <p:nvPr/>
          </p:nvSpPr>
          <p:spPr bwMode="auto">
            <a:xfrm>
              <a:off x="303" y="746"/>
              <a:ext cx="5125" cy="2767"/>
            </a:xfrm>
            <a:prstGeom prst="rect">
              <a:avLst/>
            </a:prstGeom>
            <a:solidFill>
              <a:srgbClr val="738CB5"/>
            </a:solidFill>
            <a:ln w="9525">
              <a:noFill/>
              <a:miter lim="800000"/>
              <a:headEnd/>
              <a:tailEnd/>
            </a:ln>
            <a:effectLst/>
          </p:spPr>
          <p:txBody>
            <a:bodyPr wrap="none" anchor="ctr"/>
            <a:lstStyle/>
            <a:p>
              <a:endParaRPr lang="en-AU"/>
            </a:p>
          </p:txBody>
        </p:sp>
        <p:sp>
          <p:nvSpPr>
            <p:cNvPr id="2716678" name="AutoShape 6"/>
            <p:cNvSpPr>
              <a:spLocks noChangeAspect="1" noChangeArrowheads="1" noTextEdit="1"/>
            </p:cNvSpPr>
            <p:nvPr/>
          </p:nvSpPr>
          <p:spPr bwMode="auto">
            <a:xfrm>
              <a:off x="340" y="754"/>
              <a:ext cx="5080" cy="2721"/>
            </a:xfrm>
            <a:prstGeom prst="rect">
              <a:avLst/>
            </a:prstGeom>
            <a:noFill/>
            <a:ln w="9525">
              <a:noFill/>
              <a:miter lim="800000"/>
              <a:headEnd/>
              <a:tailEnd/>
            </a:ln>
          </p:spPr>
          <p:txBody>
            <a:bodyPr/>
            <a:lstStyle/>
            <a:p>
              <a:endParaRPr lang="en-AU"/>
            </a:p>
          </p:txBody>
        </p:sp>
        <p:sp>
          <p:nvSpPr>
            <p:cNvPr id="2716679" name="AutoShape 7"/>
            <p:cNvSpPr>
              <a:spLocks noChangeAspect="1" noChangeArrowheads="1" noTextEdit="1"/>
            </p:cNvSpPr>
            <p:nvPr/>
          </p:nvSpPr>
          <p:spPr bwMode="auto">
            <a:xfrm>
              <a:off x="295" y="709"/>
              <a:ext cx="5244" cy="2811"/>
            </a:xfrm>
            <a:prstGeom prst="rect">
              <a:avLst/>
            </a:prstGeom>
            <a:noFill/>
            <a:ln w="9525">
              <a:noFill/>
              <a:miter lim="800000"/>
              <a:headEnd/>
              <a:tailEnd/>
            </a:ln>
          </p:spPr>
          <p:txBody>
            <a:bodyPr/>
            <a:lstStyle/>
            <a:p>
              <a:endParaRPr lang="en-AU"/>
            </a:p>
          </p:txBody>
        </p:sp>
      </p:grpSp>
      <p:graphicFrame>
        <p:nvGraphicFramePr>
          <p:cNvPr id="2716680" name="Object 8"/>
          <p:cNvGraphicFramePr>
            <a:graphicFrameLocks noGrp="1" noChangeAspect="1"/>
          </p:cNvGraphicFramePr>
          <p:nvPr>
            <p:ph idx="1"/>
            <p:extLst>
              <p:ext uri="{D42A27DB-BD31-4B8C-83A1-F6EECF244321}">
                <p14:modId xmlns:p14="http://schemas.microsoft.com/office/powerpoint/2010/main" val="1706478446"/>
              </p:ext>
            </p:extLst>
          </p:nvPr>
        </p:nvGraphicFramePr>
        <p:xfrm>
          <a:off x="538163" y="1330325"/>
          <a:ext cx="8051800" cy="4819650"/>
        </p:xfrm>
        <a:graphic>
          <a:graphicData uri="http://schemas.openxmlformats.org/presentationml/2006/ole">
            <mc:AlternateContent xmlns:mc="http://schemas.openxmlformats.org/markup-compatibility/2006">
              <mc:Choice xmlns:v="urn:schemas-microsoft-com:vml" Requires="v">
                <p:oleObj spid="_x0000_s2375810" name="Chart" r:id="rId4" imgW="4540143" imgH="2717975" progId="MSGraph.Chart.8">
                  <p:embed followColorScheme="full"/>
                </p:oleObj>
              </mc:Choice>
              <mc:Fallback>
                <p:oleObj name="Chart" r:id="rId4" imgW="4540143" imgH="2717975" progId="MSGraph.Chart.8">
                  <p:embed followColorScheme="full"/>
                  <p:pic>
                    <p:nvPicPr>
                      <p:cNvPr id="0" name=""/>
                      <p:cNvPicPr>
                        <a:picLocks noGrp="1" noChangeAspect="1" noChangeArrowheads="1"/>
                      </p:cNvPicPr>
                      <p:nvPr/>
                    </p:nvPicPr>
                    <p:blipFill>
                      <a:blip r:embed="rId5"/>
                      <a:srcRect/>
                      <a:stretch>
                        <a:fillRect/>
                      </a:stretch>
                    </p:blipFill>
                    <p:spPr bwMode="auto">
                      <a:xfrm>
                        <a:off x="538163" y="1330325"/>
                        <a:ext cx="8051800" cy="4819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16681" name="Text Box 9"/>
          <p:cNvSpPr txBox="1">
            <a:spLocks noChangeArrowheads="1"/>
          </p:cNvSpPr>
          <p:nvPr/>
        </p:nvSpPr>
        <p:spPr bwMode="auto">
          <a:xfrm>
            <a:off x="1071564" y="1325583"/>
            <a:ext cx="792162" cy="276999"/>
          </a:xfrm>
          <a:prstGeom prst="rect">
            <a:avLst/>
          </a:prstGeom>
          <a:noFill/>
          <a:ln w="19050">
            <a:noFill/>
            <a:miter lim="800000"/>
            <a:headEnd/>
            <a:tailEnd/>
          </a:ln>
          <a:effectLst/>
        </p:spPr>
        <p:txBody>
          <a:bodyPr>
            <a:spAutoFit/>
          </a:bodyPr>
          <a:lstStyle/>
          <a:p>
            <a:pPr>
              <a:spcBef>
                <a:spcPct val="50000"/>
              </a:spcBef>
            </a:pPr>
            <a:r>
              <a:rPr lang="en-AU" sz="1200">
                <a:solidFill>
                  <a:srgbClr val="FFFFFF"/>
                </a:solidFill>
                <a:latin typeface="Arial" charset="0"/>
              </a:rPr>
              <a:t>000’s</a:t>
            </a:r>
          </a:p>
        </p:txBody>
      </p:sp>
      <p:sp>
        <p:nvSpPr>
          <p:cNvPr id="2716682" name="Text Box 10"/>
          <p:cNvSpPr txBox="1">
            <a:spLocks noChangeArrowheads="1"/>
          </p:cNvSpPr>
          <p:nvPr/>
        </p:nvSpPr>
        <p:spPr bwMode="auto">
          <a:xfrm>
            <a:off x="8056563" y="1325583"/>
            <a:ext cx="360362" cy="276999"/>
          </a:xfrm>
          <a:prstGeom prst="rect">
            <a:avLst/>
          </a:prstGeom>
          <a:noFill/>
          <a:ln w="19050">
            <a:noFill/>
            <a:miter lim="800000"/>
            <a:headEnd/>
            <a:tailEnd/>
          </a:ln>
          <a:effectLst/>
        </p:spPr>
        <p:txBody>
          <a:bodyPr>
            <a:spAutoFit/>
          </a:bodyPr>
          <a:lstStyle/>
          <a:p>
            <a:pPr>
              <a:spcBef>
                <a:spcPct val="50000"/>
              </a:spcBef>
            </a:pPr>
            <a:r>
              <a:rPr lang="en-AU" sz="1200">
                <a:solidFill>
                  <a:srgbClr val="FFFFFF"/>
                </a:solidFill>
                <a:latin typeface="Arial" charset="0"/>
              </a:rPr>
              <a:t>%</a:t>
            </a:r>
          </a:p>
        </p:txBody>
      </p:sp>
      <p:sp>
        <p:nvSpPr>
          <p:cNvPr id="2716683" name="Text Box 11"/>
          <p:cNvSpPr txBox="1">
            <a:spLocks noChangeArrowheads="1"/>
          </p:cNvSpPr>
          <p:nvPr/>
        </p:nvSpPr>
        <p:spPr bwMode="auto">
          <a:xfrm>
            <a:off x="4838706" y="2333645"/>
            <a:ext cx="2138363" cy="276999"/>
          </a:xfrm>
          <a:prstGeom prst="rect">
            <a:avLst/>
          </a:prstGeom>
          <a:noFill/>
          <a:ln w="19050">
            <a:noFill/>
            <a:miter lim="800000"/>
            <a:headEnd/>
            <a:tailEnd/>
          </a:ln>
          <a:effectLst/>
        </p:spPr>
        <p:txBody>
          <a:bodyPr wrap="square">
            <a:spAutoFit/>
          </a:bodyPr>
          <a:lstStyle/>
          <a:p>
            <a:pPr>
              <a:spcBef>
                <a:spcPct val="50000"/>
              </a:spcBef>
            </a:pPr>
            <a:r>
              <a:rPr lang="en-AU" sz="1200" dirty="0">
                <a:solidFill>
                  <a:srgbClr val="FFFFFF"/>
                </a:solidFill>
                <a:latin typeface="Arial" charset="0"/>
              </a:rPr>
              <a:t>Employment (LHS)</a:t>
            </a:r>
          </a:p>
        </p:txBody>
      </p:sp>
      <p:sp>
        <p:nvSpPr>
          <p:cNvPr id="2716684" name="Text Box 12"/>
          <p:cNvSpPr txBox="1">
            <a:spLocks noChangeArrowheads="1"/>
          </p:cNvSpPr>
          <p:nvPr/>
        </p:nvSpPr>
        <p:spPr bwMode="auto">
          <a:xfrm>
            <a:off x="6193781" y="4781566"/>
            <a:ext cx="1880559" cy="461665"/>
          </a:xfrm>
          <a:prstGeom prst="rect">
            <a:avLst/>
          </a:prstGeom>
          <a:noFill/>
          <a:ln w="19050">
            <a:noFill/>
            <a:miter lim="800000"/>
            <a:headEnd/>
            <a:tailEnd/>
          </a:ln>
          <a:effectLst/>
        </p:spPr>
        <p:txBody>
          <a:bodyPr wrap="square">
            <a:spAutoFit/>
          </a:bodyPr>
          <a:lstStyle/>
          <a:p>
            <a:pPr>
              <a:spcBef>
                <a:spcPct val="50000"/>
              </a:spcBef>
            </a:pPr>
            <a:r>
              <a:rPr lang="en-AU" sz="1200" dirty="0">
                <a:solidFill>
                  <a:srgbClr val="FFFFFF"/>
                </a:solidFill>
                <a:latin typeface="Arial" charset="0"/>
              </a:rPr>
              <a:t>Unemployment Rate (RHS)</a:t>
            </a:r>
          </a:p>
        </p:txBody>
      </p:sp>
    </p:spTree>
    <p:extLst>
      <p:ext uri="{BB962C8B-B14F-4D97-AF65-F5344CB8AC3E}">
        <p14:creationId xmlns:p14="http://schemas.microsoft.com/office/powerpoint/2010/main" val="3005184143"/>
      </p:ext>
    </p:extLst>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service sector dominates jobs growth</a:t>
            </a:r>
            <a:endParaRPr lang="en-AU" dirty="0"/>
          </a:p>
        </p:txBody>
      </p:sp>
      <p:sp>
        <p:nvSpPr>
          <p:cNvPr id="4" name="Slide Number Placeholder 3"/>
          <p:cNvSpPr>
            <a:spLocks noGrp="1"/>
          </p:cNvSpPr>
          <p:nvPr>
            <p:ph type="sldNum" sz="quarter" idx="10"/>
          </p:nvPr>
        </p:nvSpPr>
        <p:spPr/>
        <p:txBody>
          <a:bodyPr/>
          <a:lstStyle/>
          <a:p>
            <a:fld id="{AE310E1D-A7BD-4B58-81EA-CDB8D999AEB9}" type="slidenum">
              <a:rPr lang="en-AU" smtClean="0"/>
              <a:pPr/>
              <a:t>16</a:t>
            </a:fld>
            <a:endParaRPr lang="en-AU"/>
          </a:p>
        </p:txBody>
      </p:sp>
      <p:pic>
        <p:nvPicPr>
          <p:cNvPr id="10" name="Content Placeholder 9"/>
          <p:cNvPicPr>
            <a:picLocks noGrp="1" noChangeAspect="1"/>
          </p:cNvPicPr>
          <p:nvPr>
            <p:ph idx="1"/>
          </p:nvPr>
        </p:nvPicPr>
        <p:blipFill>
          <a:blip r:embed="rId2"/>
          <a:stretch>
            <a:fillRect/>
          </a:stretch>
        </p:blipFill>
        <p:spPr>
          <a:xfrm>
            <a:off x="49621" y="1177015"/>
            <a:ext cx="9094381" cy="4933163"/>
          </a:xfrm>
          <a:prstGeom prst="rect">
            <a:avLst/>
          </a:prstGeom>
        </p:spPr>
      </p:pic>
      <p:pic>
        <p:nvPicPr>
          <p:cNvPr id="3" name="Picture 2"/>
          <p:cNvPicPr>
            <a:picLocks noChangeAspect="1"/>
          </p:cNvPicPr>
          <p:nvPr/>
        </p:nvPicPr>
        <p:blipFill>
          <a:blip r:embed="rId3"/>
          <a:stretch>
            <a:fillRect/>
          </a:stretch>
        </p:blipFill>
        <p:spPr>
          <a:xfrm>
            <a:off x="0" y="1177014"/>
            <a:ext cx="9144000" cy="4933163"/>
          </a:xfrm>
          <a:prstGeom prst="rect">
            <a:avLst/>
          </a:prstGeom>
        </p:spPr>
      </p:pic>
    </p:spTree>
    <p:extLst>
      <p:ext uri="{BB962C8B-B14F-4D97-AF65-F5344CB8AC3E}">
        <p14:creationId xmlns:p14="http://schemas.microsoft.com/office/powerpoint/2010/main" val="4094098004"/>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p:txBody>
          <a:bodyPr/>
          <a:lstStyle/>
          <a:p>
            <a:fld id="{5124DB81-932C-4D27-9443-340305532F8A}" type="slidenum">
              <a:rPr lang="en-AU"/>
              <a:pPr/>
              <a:t>17</a:t>
            </a:fld>
            <a:endParaRPr lang="en-AU"/>
          </a:p>
        </p:txBody>
      </p:sp>
      <p:sp>
        <p:nvSpPr>
          <p:cNvPr id="2718722" name="Rectangle 2"/>
          <p:cNvSpPr>
            <a:spLocks noGrp="1" noChangeArrowheads="1"/>
          </p:cNvSpPr>
          <p:nvPr>
            <p:ph type="title"/>
          </p:nvPr>
        </p:nvSpPr>
        <p:spPr>
          <a:xfrm>
            <a:off x="268288" y="385731"/>
            <a:ext cx="8108950" cy="400110"/>
          </a:xfrm>
        </p:spPr>
        <p:txBody>
          <a:bodyPr/>
          <a:lstStyle/>
          <a:p>
            <a:r>
              <a:rPr lang="en-AU" dirty="0"/>
              <a:t>Australian </a:t>
            </a:r>
            <a:r>
              <a:rPr lang="en-AU" dirty="0" smtClean="0"/>
              <a:t>inflation  is extremely low</a:t>
            </a:r>
            <a:endParaRPr lang="en-AU" dirty="0"/>
          </a:p>
        </p:txBody>
      </p:sp>
      <p:sp>
        <p:nvSpPr>
          <p:cNvPr id="2718723" name="Text Box 3"/>
          <p:cNvSpPr txBox="1">
            <a:spLocks noChangeArrowheads="1"/>
          </p:cNvSpPr>
          <p:nvPr/>
        </p:nvSpPr>
        <p:spPr bwMode="auto">
          <a:xfrm>
            <a:off x="485779" y="5805492"/>
            <a:ext cx="1565275" cy="244475"/>
          </a:xfrm>
          <a:prstGeom prst="rect">
            <a:avLst/>
          </a:prstGeom>
          <a:noFill/>
          <a:ln w="9525">
            <a:noFill/>
            <a:miter lim="800000"/>
            <a:headEnd/>
            <a:tailEnd/>
          </a:ln>
          <a:effectLst/>
        </p:spPr>
        <p:txBody>
          <a:bodyPr>
            <a:spAutoFit/>
          </a:bodyPr>
          <a:lstStyle/>
          <a:p>
            <a:pPr>
              <a:spcBef>
                <a:spcPct val="50000"/>
              </a:spcBef>
            </a:pPr>
            <a:r>
              <a:rPr lang="en-US" sz="1000">
                <a:latin typeface="Arial" charset="0"/>
              </a:rPr>
              <a:t>Source: ABS </a:t>
            </a:r>
            <a:endParaRPr lang="en-AU" sz="1000">
              <a:latin typeface="Arial" charset="0"/>
            </a:endParaRPr>
          </a:p>
        </p:txBody>
      </p:sp>
      <p:grpSp>
        <p:nvGrpSpPr>
          <p:cNvPr id="2" name="Group 4"/>
          <p:cNvGrpSpPr>
            <a:grpSpLocks/>
          </p:cNvGrpSpPr>
          <p:nvPr/>
        </p:nvGrpSpPr>
        <p:grpSpPr bwMode="auto">
          <a:xfrm>
            <a:off x="581027" y="1125555"/>
            <a:ext cx="8324850" cy="4462462"/>
            <a:chOff x="295" y="709"/>
            <a:chExt cx="5244" cy="2811"/>
          </a:xfrm>
        </p:grpSpPr>
        <p:sp>
          <p:nvSpPr>
            <p:cNvPr id="2718725" name="Rectangle 5"/>
            <p:cNvSpPr>
              <a:spLocks noChangeArrowheads="1"/>
            </p:cNvSpPr>
            <p:nvPr/>
          </p:nvSpPr>
          <p:spPr bwMode="auto">
            <a:xfrm>
              <a:off x="303" y="746"/>
              <a:ext cx="5125" cy="2767"/>
            </a:xfrm>
            <a:prstGeom prst="rect">
              <a:avLst/>
            </a:prstGeom>
            <a:solidFill>
              <a:srgbClr val="738CB5"/>
            </a:solidFill>
            <a:ln w="9525">
              <a:noFill/>
              <a:miter lim="800000"/>
              <a:headEnd/>
              <a:tailEnd/>
            </a:ln>
            <a:effectLst/>
          </p:spPr>
          <p:txBody>
            <a:bodyPr wrap="none" anchor="ctr"/>
            <a:lstStyle/>
            <a:p>
              <a:endParaRPr lang="en-AU"/>
            </a:p>
          </p:txBody>
        </p:sp>
        <p:sp>
          <p:nvSpPr>
            <p:cNvPr id="2718726" name="AutoShape 6"/>
            <p:cNvSpPr>
              <a:spLocks noChangeAspect="1" noChangeArrowheads="1" noTextEdit="1"/>
            </p:cNvSpPr>
            <p:nvPr/>
          </p:nvSpPr>
          <p:spPr bwMode="auto">
            <a:xfrm>
              <a:off x="340" y="754"/>
              <a:ext cx="5080" cy="2721"/>
            </a:xfrm>
            <a:prstGeom prst="rect">
              <a:avLst/>
            </a:prstGeom>
            <a:noFill/>
            <a:ln w="9525">
              <a:noFill/>
              <a:miter lim="800000"/>
              <a:headEnd/>
              <a:tailEnd/>
            </a:ln>
          </p:spPr>
          <p:txBody>
            <a:bodyPr/>
            <a:lstStyle/>
            <a:p>
              <a:endParaRPr lang="en-AU"/>
            </a:p>
          </p:txBody>
        </p:sp>
        <p:sp>
          <p:nvSpPr>
            <p:cNvPr id="2718727" name="AutoShape 7"/>
            <p:cNvSpPr>
              <a:spLocks noChangeAspect="1" noChangeArrowheads="1" noTextEdit="1"/>
            </p:cNvSpPr>
            <p:nvPr/>
          </p:nvSpPr>
          <p:spPr bwMode="auto">
            <a:xfrm>
              <a:off x="295" y="709"/>
              <a:ext cx="5244" cy="2811"/>
            </a:xfrm>
            <a:prstGeom prst="rect">
              <a:avLst/>
            </a:prstGeom>
            <a:noFill/>
            <a:ln w="9525">
              <a:noFill/>
              <a:miter lim="800000"/>
              <a:headEnd/>
              <a:tailEnd/>
            </a:ln>
          </p:spPr>
          <p:txBody>
            <a:bodyPr/>
            <a:lstStyle/>
            <a:p>
              <a:endParaRPr lang="en-AU"/>
            </a:p>
          </p:txBody>
        </p:sp>
      </p:grpSp>
      <p:graphicFrame>
        <p:nvGraphicFramePr>
          <p:cNvPr id="2718728" name="Object 8"/>
          <p:cNvGraphicFramePr>
            <a:graphicFrameLocks noGrp="1" noChangeAspect="1"/>
          </p:cNvGraphicFramePr>
          <p:nvPr>
            <p:ph idx="1"/>
            <p:extLst>
              <p:ext uri="{D42A27DB-BD31-4B8C-83A1-F6EECF244321}">
                <p14:modId xmlns:p14="http://schemas.microsoft.com/office/powerpoint/2010/main" val="3657045529"/>
              </p:ext>
            </p:extLst>
          </p:nvPr>
        </p:nvGraphicFramePr>
        <p:xfrm>
          <a:off x="609602" y="1220790"/>
          <a:ext cx="8308977" cy="4752975"/>
        </p:xfrm>
        <a:graphic>
          <a:graphicData uri="http://schemas.openxmlformats.org/presentationml/2006/ole">
            <mc:AlternateContent xmlns:mc="http://schemas.openxmlformats.org/markup-compatibility/2006">
              <mc:Choice xmlns:v="urn:schemas-microsoft-com:vml" Requires="v">
                <p:oleObj spid="_x0000_s2376835" name="Chart" r:id="rId4" imgW="4540143" imgH="2717975" progId="MSGraph.Chart.8">
                  <p:embed followColorScheme="full"/>
                </p:oleObj>
              </mc:Choice>
              <mc:Fallback>
                <p:oleObj name="Chart" r:id="rId4" imgW="4540143" imgH="2717975" progId="MSGraph.Chart.8">
                  <p:embed followColorScheme="full"/>
                  <p:pic>
                    <p:nvPicPr>
                      <p:cNvPr id="0" name=""/>
                      <p:cNvPicPr>
                        <a:picLocks noChangeAspect="1" noChangeArrowheads="1"/>
                      </p:cNvPicPr>
                      <p:nvPr/>
                    </p:nvPicPr>
                    <p:blipFill>
                      <a:blip r:embed="rId5"/>
                      <a:srcRect/>
                      <a:stretch>
                        <a:fillRect/>
                      </a:stretch>
                    </p:blipFill>
                    <p:spPr bwMode="auto">
                      <a:xfrm>
                        <a:off x="609602" y="1220790"/>
                        <a:ext cx="8308977" cy="4752975"/>
                      </a:xfrm>
                      <a:prstGeom prst="rect">
                        <a:avLst/>
                      </a:prstGeom>
                      <a:noFill/>
                      <a:extLst/>
                    </p:spPr>
                  </p:pic>
                </p:oleObj>
              </mc:Fallback>
            </mc:AlternateContent>
          </a:graphicData>
        </a:graphic>
      </p:graphicFrame>
      <p:sp>
        <p:nvSpPr>
          <p:cNvPr id="2718729" name="Text Box 9"/>
          <p:cNvSpPr txBox="1">
            <a:spLocks noChangeArrowheads="1"/>
          </p:cNvSpPr>
          <p:nvPr/>
        </p:nvSpPr>
        <p:spPr bwMode="auto">
          <a:xfrm>
            <a:off x="827092" y="1196975"/>
            <a:ext cx="287337" cy="274638"/>
          </a:xfrm>
          <a:prstGeom prst="rect">
            <a:avLst/>
          </a:prstGeom>
          <a:noFill/>
          <a:ln w="19050">
            <a:noFill/>
            <a:miter lim="800000"/>
            <a:headEnd/>
            <a:tailEnd/>
          </a:ln>
          <a:effectLst/>
        </p:spPr>
        <p:txBody>
          <a:bodyPr>
            <a:spAutoFit/>
          </a:bodyPr>
          <a:lstStyle/>
          <a:p>
            <a:pPr>
              <a:spcBef>
                <a:spcPct val="50000"/>
              </a:spcBef>
            </a:pPr>
            <a:r>
              <a:rPr lang="en-AU" sz="1200">
                <a:solidFill>
                  <a:srgbClr val="FFFFFF"/>
                </a:solidFill>
                <a:latin typeface="Arial" charset="0"/>
              </a:rPr>
              <a:t>%</a:t>
            </a:r>
          </a:p>
        </p:txBody>
      </p:sp>
      <p:sp>
        <p:nvSpPr>
          <p:cNvPr id="2718730" name="Text Box 10"/>
          <p:cNvSpPr txBox="1">
            <a:spLocks noChangeArrowheads="1"/>
          </p:cNvSpPr>
          <p:nvPr/>
        </p:nvSpPr>
        <p:spPr bwMode="auto">
          <a:xfrm>
            <a:off x="7099544" y="1590680"/>
            <a:ext cx="1806335" cy="276999"/>
          </a:xfrm>
          <a:prstGeom prst="rect">
            <a:avLst/>
          </a:prstGeom>
          <a:noFill/>
          <a:ln w="19050">
            <a:noFill/>
            <a:miter lim="800000"/>
            <a:headEnd/>
            <a:tailEnd/>
          </a:ln>
          <a:effectLst/>
        </p:spPr>
        <p:txBody>
          <a:bodyPr wrap="square">
            <a:spAutoFit/>
          </a:bodyPr>
          <a:lstStyle/>
          <a:p>
            <a:pPr algn="ctr">
              <a:spcBef>
                <a:spcPct val="50000"/>
              </a:spcBef>
            </a:pPr>
            <a:r>
              <a:rPr lang="en-AU" sz="1200" dirty="0">
                <a:solidFill>
                  <a:srgbClr val="FFFFFF"/>
                </a:solidFill>
                <a:latin typeface="Arial" charset="0"/>
              </a:rPr>
              <a:t>BT Forecasts</a:t>
            </a:r>
          </a:p>
        </p:txBody>
      </p:sp>
      <p:sp>
        <p:nvSpPr>
          <p:cNvPr id="2718731" name="Line 11"/>
          <p:cNvSpPr>
            <a:spLocks noChangeShapeType="1"/>
          </p:cNvSpPr>
          <p:nvPr/>
        </p:nvSpPr>
        <p:spPr bwMode="auto">
          <a:xfrm>
            <a:off x="7834829" y="2248006"/>
            <a:ext cx="726732" cy="2428"/>
          </a:xfrm>
          <a:prstGeom prst="line">
            <a:avLst/>
          </a:prstGeom>
          <a:noFill/>
          <a:ln w="19050">
            <a:solidFill>
              <a:srgbClr val="FFFFFF"/>
            </a:solidFill>
            <a:round/>
            <a:headEnd/>
            <a:tailEnd type="triangle" w="med" len="med"/>
          </a:ln>
          <a:effectLst/>
        </p:spPr>
        <p:txBody>
          <a:bodyPr wrap="none" anchor="ctr"/>
          <a:lstStyle/>
          <a:p>
            <a:endParaRPr lang="en-AU"/>
          </a:p>
        </p:txBody>
      </p:sp>
      <p:sp>
        <p:nvSpPr>
          <p:cNvPr id="2718732" name="Text Box 12"/>
          <p:cNvSpPr txBox="1">
            <a:spLocks noChangeArrowheads="1"/>
          </p:cNvSpPr>
          <p:nvPr/>
        </p:nvSpPr>
        <p:spPr bwMode="auto">
          <a:xfrm>
            <a:off x="1802924" y="2565404"/>
            <a:ext cx="3273905" cy="276999"/>
          </a:xfrm>
          <a:prstGeom prst="rect">
            <a:avLst/>
          </a:prstGeom>
          <a:noFill/>
          <a:ln w="19050">
            <a:noFill/>
            <a:miter lim="800000"/>
            <a:headEnd/>
            <a:tailEnd/>
          </a:ln>
          <a:effectLst/>
        </p:spPr>
        <p:txBody>
          <a:bodyPr wrap="square">
            <a:spAutoFit/>
          </a:bodyPr>
          <a:lstStyle/>
          <a:p>
            <a:pPr>
              <a:spcBef>
                <a:spcPct val="50000"/>
              </a:spcBef>
            </a:pPr>
            <a:r>
              <a:rPr lang="en-AU" sz="1200" dirty="0">
                <a:solidFill>
                  <a:srgbClr val="FFFFFF"/>
                </a:solidFill>
                <a:latin typeface="Arial" charset="0"/>
              </a:rPr>
              <a:t>GST Effect</a:t>
            </a:r>
          </a:p>
        </p:txBody>
      </p:sp>
    </p:spTree>
    <p:extLst>
      <p:ext uri="{BB962C8B-B14F-4D97-AF65-F5344CB8AC3E}">
        <p14:creationId xmlns:p14="http://schemas.microsoft.com/office/powerpoint/2010/main" val="2509560093"/>
      </p:ext>
    </p:extLst>
  </p:cSld>
  <p:clrMapOvr>
    <a:masterClrMapping/>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Wage inflation remains remarkably low</a:t>
            </a:r>
            <a:endParaRPr lang="en-AU" dirty="0"/>
          </a:p>
        </p:txBody>
      </p:sp>
      <p:sp>
        <p:nvSpPr>
          <p:cNvPr id="4" name="Slide Number Placeholder 3"/>
          <p:cNvSpPr>
            <a:spLocks noGrp="1"/>
          </p:cNvSpPr>
          <p:nvPr>
            <p:ph type="sldNum" sz="quarter" idx="10"/>
          </p:nvPr>
        </p:nvSpPr>
        <p:spPr/>
        <p:txBody>
          <a:bodyPr/>
          <a:lstStyle/>
          <a:p>
            <a:pPr>
              <a:defRPr/>
            </a:pPr>
            <a:fld id="{A641E38F-959C-4647-ABBD-8CD579FAD8B3}" type="slidenum">
              <a:rPr lang="en-AU" smtClean="0"/>
              <a:pPr>
                <a:defRPr/>
              </a:pPr>
              <a:t>18</a:t>
            </a:fld>
            <a:endParaRPr lang="en-AU"/>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0847"/>
            <a:ext cx="9143999" cy="4898065"/>
          </a:xfrm>
          <a:prstGeom prst="rect">
            <a:avLst/>
          </a:prstGeom>
        </p:spPr>
      </p:pic>
    </p:spTree>
    <p:extLst>
      <p:ext uri="{BB962C8B-B14F-4D97-AF65-F5344CB8AC3E}">
        <p14:creationId xmlns:p14="http://schemas.microsoft.com/office/powerpoint/2010/main" val="3116898214"/>
      </p:ext>
    </p:extLst>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Everything depends on everything else</a:t>
            </a:r>
            <a:endParaRPr lang="en-AU" dirty="0"/>
          </a:p>
        </p:txBody>
      </p:sp>
      <p:sp>
        <p:nvSpPr>
          <p:cNvPr id="3" name="Slide Number Placeholder 2"/>
          <p:cNvSpPr>
            <a:spLocks noGrp="1"/>
          </p:cNvSpPr>
          <p:nvPr>
            <p:ph type="sldNum" sz="quarter" idx="10"/>
          </p:nvPr>
        </p:nvSpPr>
        <p:spPr/>
        <p:txBody>
          <a:bodyPr/>
          <a:lstStyle/>
          <a:p>
            <a:fld id="{AE310E1D-A7BD-4B58-81EA-CDB8D999AEB9}" type="slidenum">
              <a:rPr lang="en-AU" smtClean="0"/>
              <a:pPr/>
              <a:t>1</a:t>
            </a:fld>
            <a:endParaRPr lang="en-AU" dirty="0"/>
          </a:p>
        </p:txBody>
      </p:sp>
      <p:sp>
        <p:nvSpPr>
          <p:cNvPr id="4" name="Text Placeholder 3"/>
          <p:cNvSpPr>
            <a:spLocks noGrp="1"/>
          </p:cNvSpPr>
          <p:nvPr>
            <p:ph type="body" sz="quarter" idx="11"/>
          </p:nvPr>
        </p:nvSpPr>
        <p:spPr/>
        <p:txBody>
          <a:bodyPr/>
          <a:lstStyle/>
          <a:p>
            <a:endParaRPr lang="en-AU"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 y="1187777"/>
            <a:ext cx="9143999" cy="4920792"/>
          </a:xfrm>
          <a:prstGeom prst="rect">
            <a:avLst/>
          </a:prstGeom>
          <a:noFill/>
          <a:ln>
            <a:noFill/>
          </a:ln>
        </p:spPr>
      </p:pic>
    </p:spTree>
    <p:extLst>
      <p:ext uri="{BB962C8B-B14F-4D97-AF65-F5344CB8AC3E}">
        <p14:creationId xmlns:p14="http://schemas.microsoft.com/office/powerpoint/2010/main" val="2580607042"/>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465108"/>
            <a:ext cx="8229600" cy="400110"/>
          </a:xfrm>
        </p:spPr>
        <p:txBody>
          <a:bodyPr/>
          <a:lstStyle/>
          <a:p>
            <a:r>
              <a:rPr lang="en-AU" dirty="0" smtClean="0"/>
              <a:t>Household financial ratios</a:t>
            </a:r>
            <a:endParaRPr lang="en-AU" dirty="0"/>
          </a:p>
        </p:txBody>
      </p:sp>
      <p:sp>
        <p:nvSpPr>
          <p:cNvPr id="4" name="Slide Number Placeholder 3"/>
          <p:cNvSpPr>
            <a:spLocks noGrp="1"/>
          </p:cNvSpPr>
          <p:nvPr>
            <p:ph type="sldNum" sz="quarter" idx="10"/>
          </p:nvPr>
        </p:nvSpPr>
        <p:spPr/>
        <p:txBody>
          <a:bodyPr/>
          <a:lstStyle/>
          <a:p>
            <a:pPr>
              <a:defRPr/>
            </a:pPr>
            <a:fld id="{A641E38F-959C-4647-ABBD-8CD579FAD8B3}" type="slidenum">
              <a:rPr lang="en-AU" smtClean="0"/>
              <a:pPr>
                <a:defRPr/>
              </a:pPr>
              <a:t>19</a:t>
            </a:fld>
            <a:endParaRPr lang="en-AU"/>
          </a:p>
        </p:txBody>
      </p:sp>
      <p:pic>
        <p:nvPicPr>
          <p:cNvPr id="8" name="Chart Placeholder 7"/>
          <p:cNvPicPr>
            <a:picLocks noGrp="1" noChangeAspect="1"/>
          </p:cNvPicPr>
          <p:nvPr>
            <p:ph type="chart" idx="1"/>
          </p:nvPr>
        </p:nvPicPr>
        <p:blipFill>
          <a:blip r:embed="rId2"/>
          <a:stretch>
            <a:fillRect/>
          </a:stretch>
        </p:blipFill>
        <p:spPr>
          <a:xfrm>
            <a:off x="0" y="1155406"/>
            <a:ext cx="9144000" cy="4947683"/>
          </a:xfrm>
          <a:prstGeom prst="rect">
            <a:avLst/>
          </a:prstGeom>
        </p:spPr>
      </p:pic>
    </p:spTree>
    <p:extLst>
      <p:ext uri="{BB962C8B-B14F-4D97-AF65-F5344CB8AC3E}">
        <p14:creationId xmlns:p14="http://schemas.microsoft.com/office/powerpoint/2010/main" val="895273995"/>
      </p:ext>
    </p:extLst>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Rectangle 2"/>
          <p:cNvSpPr>
            <a:spLocks noGrp="1" noChangeArrowheads="1"/>
          </p:cNvSpPr>
          <p:nvPr>
            <p:ph type="title"/>
          </p:nvPr>
        </p:nvSpPr>
        <p:spPr>
          <a:xfrm>
            <a:off x="395288" y="436711"/>
            <a:ext cx="7981950" cy="461665"/>
          </a:xfrm>
        </p:spPr>
        <p:txBody>
          <a:bodyPr/>
          <a:lstStyle/>
          <a:p>
            <a:r>
              <a:rPr lang="en-AU" sz="2400" dirty="0"/>
              <a:t>House Prices - Australia v Sydney</a:t>
            </a:r>
          </a:p>
        </p:txBody>
      </p:sp>
      <p:sp>
        <p:nvSpPr>
          <p:cNvPr id="1068035" name="Text Box 3"/>
          <p:cNvSpPr txBox="1">
            <a:spLocks noChangeArrowheads="1"/>
          </p:cNvSpPr>
          <p:nvPr/>
        </p:nvSpPr>
        <p:spPr bwMode="auto">
          <a:xfrm>
            <a:off x="485775" y="5805488"/>
            <a:ext cx="1565275" cy="244475"/>
          </a:xfrm>
          <a:prstGeom prst="rect">
            <a:avLst/>
          </a:prstGeom>
          <a:noFill/>
          <a:ln w="9525">
            <a:noFill/>
            <a:miter lim="800000"/>
            <a:headEnd/>
            <a:tailEnd/>
          </a:ln>
          <a:effectLst/>
        </p:spPr>
        <p:txBody>
          <a:bodyPr>
            <a:spAutoFit/>
          </a:bodyPr>
          <a:lstStyle/>
          <a:p>
            <a:pPr>
              <a:spcBef>
                <a:spcPct val="50000"/>
              </a:spcBef>
            </a:pPr>
            <a:r>
              <a:rPr lang="en-US" sz="1000" b="1">
                <a:solidFill>
                  <a:schemeClr val="bg2"/>
                </a:solidFill>
              </a:rPr>
              <a:t>Source: ABS    </a:t>
            </a:r>
            <a:endParaRPr lang="en-AU" sz="1000" b="1">
              <a:solidFill>
                <a:schemeClr val="bg2"/>
              </a:solidFill>
            </a:endParaRPr>
          </a:p>
        </p:txBody>
      </p:sp>
      <p:grpSp>
        <p:nvGrpSpPr>
          <p:cNvPr id="2" name="Group 4"/>
          <p:cNvGrpSpPr>
            <a:grpSpLocks/>
          </p:cNvGrpSpPr>
          <p:nvPr/>
        </p:nvGrpSpPr>
        <p:grpSpPr bwMode="auto">
          <a:xfrm>
            <a:off x="468313" y="1125538"/>
            <a:ext cx="8324850" cy="4462462"/>
            <a:chOff x="295" y="709"/>
            <a:chExt cx="5244" cy="2811"/>
          </a:xfrm>
        </p:grpSpPr>
        <p:sp>
          <p:nvSpPr>
            <p:cNvPr id="1068037" name="Rectangle 5"/>
            <p:cNvSpPr>
              <a:spLocks noChangeArrowheads="1"/>
            </p:cNvSpPr>
            <p:nvPr/>
          </p:nvSpPr>
          <p:spPr bwMode="auto">
            <a:xfrm>
              <a:off x="303" y="746"/>
              <a:ext cx="5125" cy="2767"/>
            </a:xfrm>
            <a:prstGeom prst="rect">
              <a:avLst/>
            </a:prstGeom>
            <a:solidFill>
              <a:srgbClr val="738CB5"/>
            </a:solidFill>
            <a:ln w="9525">
              <a:noFill/>
              <a:miter lim="800000"/>
              <a:headEnd/>
              <a:tailEnd/>
            </a:ln>
            <a:effectLst/>
          </p:spPr>
          <p:txBody>
            <a:bodyPr wrap="none" anchor="ctr"/>
            <a:lstStyle/>
            <a:p>
              <a:endParaRPr lang="en-AU"/>
            </a:p>
          </p:txBody>
        </p:sp>
        <p:sp>
          <p:nvSpPr>
            <p:cNvPr id="1068038" name="AutoShape 6"/>
            <p:cNvSpPr>
              <a:spLocks noChangeAspect="1" noChangeArrowheads="1" noTextEdit="1"/>
            </p:cNvSpPr>
            <p:nvPr/>
          </p:nvSpPr>
          <p:spPr bwMode="auto">
            <a:xfrm>
              <a:off x="340" y="754"/>
              <a:ext cx="5080" cy="2721"/>
            </a:xfrm>
            <a:prstGeom prst="rect">
              <a:avLst/>
            </a:prstGeom>
            <a:noFill/>
            <a:ln w="9525">
              <a:noFill/>
              <a:miter lim="800000"/>
              <a:headEnd/>
              <a:tailEnd/>
            </a:ln>
          </p:spPr>
          <p:txBody>
            <a:bodyPr/>
            <a:lstStyle/>
            <a:p>
              <a:endParaRPr lang="en-AU"/>
            </a:p>
          </p:txBody>
        </p:sp>
        <p:sp>
          <p:nvSpPr>
            <p:cNvPr id="1068039" name="AutoShape 7"/>
            <p:cNvSpPr>
              <a:spLocks noChangeAspect="1" noChangeArrowheads="1" noTextEdit="1"/>
            </p:cNvSpPr>
            <p:nvPr/>
          </p:nvSpPr>
          <p:spPr bwMode="auto">
            <a:xfrm>
              <a:off x="295" y="709"/>
              <a:ext cx="5244" cy="2811"/>
            </a:xfrm>
            <a:prstGeom prst="rect">
              <a:avLst/>
            </a:prstGeom>
            <a:noFill/>
            <a:ln w="9525">
              <a:noFill/>
              <a:miter lim="800000"/>
              <a:headEnd/>
              <a:tailEnd/>
            </a:ln>
          </p:spPr>
          <p:txBody>
            <a:bodyPr/>
            <a:lstStyle/>
            <a:p>
              <a:endParaRPr lang="en-AU"/>
            </a:p>
          </p:txBody>
        </p:sp>
      </p:grpSp>
      <p:graphicFrame>
        <p:nvGraphicFramePr>
          <p:cNvPr id="10" name="Object 8"/>
          <p:cNvGraphicFramePr>
            <a:graphicFrameLocks noGrp="1" noChangeAspect="1"/>
          </p:cNvGraphicFramePr>
          <p:nvPr>
            <p:ph idx="1"/>
            <p:extLst/>
          </p:nvPr>
        </p:nvGraphicFramePr>
        <p:xfrm>
          <a:off x="374650" y="1247775"/>
          <a:ext cx="8323263" cy="4722813"/>
        </p:xfrm>
        <a:graphic>
          <a:graphicData uri="http://schemas.openxmlformats.org/drawingml/2006/chart">
            <c:chart xmlns:c="http://schemas.openxmlformats.org/drawingml/2006/chart" xmlns:r="http://schemas.openxmlformats.org/officeDocument/2006/relationships" r:id="rId3"/>
          </a:graphicData>
        </a:graphic>
      </p:graphicFrame>
      <p:sp>
        <p:nvSpPr>
          <p:cNvPr id="1068041" name="Text Box 9"/>
          <p:cNvSpPr txBox="1">
            <a:spLocks noChangeArrowheads="1"/>
          </p:cNvSpPr>
          <p:nvPr/>
        </p:nvSpPr>
        <p:spPr bwMode="auto">
          <a:xfrm>
            <a:off x="900113" y="1268413"/>
            <a:ext cx="2087562" cy="274637"/>
          </a:xfrm>
          <a:prstGeom prst="rect">
            <a:avLst/>
          </a:prstGeom>
          <a:noFill/>
          <a:ln w="19050">
            <a:noFill/>
            <a:miter lim="800000"/>
            <a:headEnd/>
            <a:tailEnd/>
          </a:ln>
          <a:effectLst/>
        </p:spPr>
        <p:txBody>
          <a:bodyPr>
            <a:spAutoFit/>
          </a:bodyPr>
          <a:lstStyle/>
          <a:p>
            <a:pPr>
              <a:spcBef>
                <a:spcPct val="50000"/>
              </a:spcBef>
            </a:pPr>
            <a:r>
              <a:rPr lang="en-AU" b="1">
                <a:solidFill>
                  <a:srgbClr val="FFFFFF"/>
                </a:solidFill>
              </a:rPr>
              <a:t>Index (1987 = 100)</a:t>
            </a:r>
          </a:p>
        </p:txBody>
      </p:sp>
    </p:spTree>
    <p:extLst>
      <p:ext uri="{BB962C8B-B14F-4D97-AF65-F5344CB8AC3E}">
        <p14:creationId xmlns:p14="http://schemas.microsoft.com/office/powerpoint/2010/main" val="281061401"/>
      </p:ext>
    </p:extLst>
  </p:cSld>
  <p:clrMapOvr>
    <a:masterClrMapping/>
  </p:clrMapOvr>
  <p:transition>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Rectangle 2"/>
          <p:cNvSpPr>
            <a:spLocks noGrp="1" noChangeArrowheads="1"/>
          </p:cNvSpPr>
          <p:nvPr>
            <p:ph type="title"/>
          </p:nvPr>
        </p:nvSpPr>
        <p:spPr>
          <a:xfrm>
            <a:off x="395288" y="436712"/>
            <a:ext cx="7981950" cy="461665"/>
          </a:xfrm>
        </p:spPr>
        <p:txBody>
          <a:bodyPr/>
          <a:lstStyle/>
          <a:p>
            <a:r>
              <a:rPr lang="en-AU" sz="2400" dirty="0" smtClean="0"/>
              <a:t>House Prices - Australia v Brisbane</a:t>
            </a:r>
            <a:endParaRPr lang="en-AU" sz="2400" b="1" dirty="0">
              <a:solidFill>
                <a:schemeClr val="tx1"/>
              </a:solidFill>
              <a:latin typeface="Bookman Old Style" pitchFamily="18" charset="0"/>
            </a:endParaRPr>
          </a:p>
        </p:txBody>
      </p:sp>
      <p:sp>
        <p:nvSpPr>
          <p:cNvPr id="1057795" name="Text Box 3"/>
          <p:cNvSpPr txBox="1">
            <a:spLocks noChangeArrowheads="1"/>
          </p:cNvSpPr>
          <p:nvPr/>
        </p:nvSpPr>
        <p:spPr bwMode="auto">
          <a:xfrm>
            <a:off x="485775" y="5805488"/>
            <a:ext cx="1565275" cy="244475"/>
          </a:xfrm>
          <a:prstGeom prst="rect">
            <a:avLst/>
          </a:prstGeom>
          <a:noFill/>
          <a:ln w="9525">
            <a:noFill/>
            <a:miter lim="800000"/>
            <a:headEnd/>
            <a:tailEnd/>
          </a:ln>
          <a:effectLst/>
        </p:spPr>
        <p:txBody>
          <a:bodyPr>
            <a:spAutoFit/>
          </a:bodyPr>
          <a:lstStyle/>
          <a:p>
            <a:pPr>
              <a:spcBef>
                <a:spcPct val="50000"/>
              </a:spcBef>
            </a:pPr>
            <a:r>
              <a:rPr lang="en-US" sz="1000" b="1">
                <a:solidFill>
                  <a:schemeClr val="bg2"/>
                </a:solidFill>
              </a:rPr>
              <a:t>Source: ABS    </a:t>
            </a:r>
            <a:endParaRPr lang="en-AU" sz="1000" b="1">
              <a:solidFill>
                <a:schemeClr val="bg2"/>
              </a:solidFill>
            </a:endParaRPr>
          </a:p>
        </p:txBody>
      </p:sp>
      <p:grpSp>
        <p:nvGrpSpPr>
          <p:cNvPr id="2" name="Group 4"/>
          <p:cNvGrpSpPr>
            <a:grpSpLocks/>
          </p:cNvGrpSpPr>
          <p:nvPr/>
        </p:nvGrpSpPr>
        <p:grpSpPr bwMode="auto">
          <a:xfrm>
            <a:off x="468313" y="1125538"/>
            <a:ext cx="8324850" cy="4462462"/>
            <a:chOff x="295" y="709"/>
            <a:chExt cx="5244" cy="2811"/>
          </a:xfrm>
        </p:grpSpPr>
        <p:sp>
          <p:nvSpPr>
            <p:cNvPr id="1057797" name="Rectangle 5"/>
            <p:cNvSpPr>
              <a:spLocks noChangeArrowheads="1"/>
            </p:cNvSpPr>
            <p:nvPr/>
          </p:nvSpPr>
          <p:spPr bwMode="auto">
            <a:xfrm>
              <a:off x="303" y="746"/>
              <a:ext cx="5125" cy="2767"/>
            </a:xfrm>
            <a:prstGeom prst="rect">
              <a:avLst/>
            </a:prstGeom>
            <a:solidFill>
              <a:srgbClr val="738CB5"/>
            </a:solidFill>
            <a:ln w="9525">
              <a:noFill/>
              <a:miter lim="800000"/>
              <a:headEnd/>
              <a:tailEnd/>
            </a:ln>
            <a:effectLst/>
          </p:spPr>
          <p:txBody>
            <a:bodyPr wrap="none" anchor="ctr"/>
            <a:lstStyle/>
            <a:p>
              <a:endParaRPr lang="en-AU"/>
            </a:p>
          </p:txBody>
        </p:sp>
        <p:sp>
          <p:nvSpPr>
            <p:cNvPr id="1057798" name="AutoShape 6"/>
            <p:cNvSpPr>
              <a:spLocks noChangeAspect="1" noChangeArrowheads="1" noTextEdit="1"/>
            </p:cNvSpPr>
            <p:nvPr/>
          </p:nvSpPr>
          <p:spPr bwMode="auto">
            <a:xfrm>
              <a:off x="340" y="754"/>
              <a:ext cx="5080" cy="2721"/>
            </a:xfrm>
            <a:prstGeom prst="rect">
              <a:avLst/>
            </a:prstGeom>
            <a:noFill/>
            <a:ln w="9525">
              <a:noFill/>
              <a:miter lim="800000"/>
              <a:headEnd/>
              <a:tailEnd/>
            </a:ln>
          </p:spPr>
          <p:txBody>
            <a:bodyPr/>
            <a:lstStyle/>
            <a:p>
              <a:endParaRPr lang="en-AU"/>
            </a:p>
          </p:txBody>
        </p:sp>
        <p:sp>
          <p:nvSpPr>
            <p:cNvPr id="1057799" name="AutoShape 7"/>
            <p:cNvSpPr>
              <a:spLocks noChangeAspect="1" noChangeArrowheads="1" noTextEdit="1"/>
            </p:cNvSpPr>
            <p:nvPr/>
          </p:nvSpPr>
          <p:spPr bwMode="auto">
            <a:xfrm>
              <a:off x="295" y="709"/>
              <a:ext cx="5244" cy="2811"/>
            </a:xfrm>
            <a:prstGeom prst="rect">
              <a:avLst/>
            </a:prstGeom>
            <a:noFill/>
            <a:ln w="9525">
              <a:noFill/>
              <a:miter lim="800000"/>
              <a:headEnd/>
              <a:tailEnd/>
            </a:ln>
          </p:spPr>
          <p:txBody>
            <a:bodyPr/>
            <a:lstStyle/>
            <a:p>
              <a:endParaRPr lang="en-AU"/>
            </a:p>
          </p:txBody>
        </p:sp>
      </p:grpSp>
      <p:graphicFrame>
        <p:nvGraphicFramePr>
          <p:cNvPr id="10" name="Object 8"/>
          <p:cNvGraphicFramePr>
            <a:graphicFrameLocks noGrp="1" noChangeAspect="1"/>
          </p:cNvGraphicFramePr>
          <p:nvPr>
            <p:ph idx="1"/>
            <p:extLst/>
          </p:nvPr>
        </p:nvGraphicFramePr>
        <p:xfrm>
          <a:off x="374650" y="1247775"/>
          <a:ext cx="8323263" cy="4722813"/>
        </p:xfrm>
        <a:graphic>
          <a:graphicData uri="http://schemas.openxmlformats.org/drawingml/2006/chart">
            <c:chart xmlns:c="http://schemas.openxmlformats.org/drawingml/2006/chart" xmlns:r="http://schemas.openxmlformats.org/officeDocument/2006/relationships" r:id="rId3"/>
          </a:graphicData>
        </a:graphic>
      </p:graphicFrame>
      <p:sp>
        <p:nvSpPr>
          <p:cNvPr id="1057801" name="Text Box 9"/>
          <p:cNvSpPr txBox="1">
            <a:spLocks noChangeArrowheads="1"/>
          </p:cNvSpPr>
          <p:nvPr/>
        </p:nvSpPr>
        <p:spPr bwMode="auto">
          <a:xfrm>
            <a:off x="900113" y="1268413"/>
            <a:ext cx="2087562" cy="274637"/>
          </a:xfrm>
          <a:prstGeom prst="rect">
            <a:avLst/>
          </a:prstGeom>
          <a:noFill/>
          <a:ln w="19050">
            <a:noFill/>
            <a:miter lim="800000"/>
            <a:headEnd/>
            <a:tailEnd/>
          </a:ln>
          <a:effectLst/>
        </p:spPr>
        <p:txBody>
          <a:bodyPr>
            <a:spAutoFit/>
          </a:bodyPr>
          <a:lstStyle/>
          <a:p>
            <a:pPr>
              <a:spcBef>
                <a:spcPct val="50000"/>
              </a:spcBef>
            </a:pPr>
            <a:r>
              <a:rPr lang="en-AU" b="1">
                <a:solidFill>
                  <a:srgbClr val="FFFFFF"/>
                </a:solidFill>
              </a:rPr>
              <a:t>Index (1987 = 100)</a:t>
            </a:r>
          </a:p>
        </p:txBody>
      </p:sp>
    </p:spTree>
    <p:extLst>
      <p:ext uri="{BB962C8B-B14F-4D97-AF65-F5344CB8AC3E}">
        <p14:creationId xmlns:p14="http://schemas.microsoft.com/office/powerpoint/2010/main" val="3948707489"/>
      </p:ext>
    </p:extLst>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393353"/>
            <a:ext cx="8394700" cy="400110"/>
          </a:xfrm>
        </p:spPr>
        <p:txBody>
          <a:bodyPr/>
          <a:lstStyle/>
          <a:p>
            <a:r>
              <a:rPr lang="en-AU" dirty="0" smtClean="0"/>
              <a:t>House prices have risen but may be peaking ($’000s)</a:t>
            </a:r>
            <a:endParaRPr lang="en-AU" dirty="0"/>
          </a:p>
        </p:txBody>
      </p:sp>
      <p:sp>
        <p:nvSpPr>
          <p:cNvPr id="4" name="Slide Number Placeholder 3"/>
          <p:cNvSpPr>
            <a:spLocks noGrp="1"/>
          </p:cNvSpPr>
          <p:nvPr>
            <p:ph type="sldNum" sz="quarter" idx="10"/>
          </p:nvPr>
        </p:nvSpPr>
        <p:spPr>
          <a:xfrm>
            <a:off x="361950" y="6359529"/>
            <a:ext cx="2793142" cy="244475"/>
          </a:xfrm>
        </p:spPr>
        <p:txBody>
          <a:bodyPr/>
          <a:lstStyle/>
          <a:p>
            <a:fld id="{AE310E1D-A7BD-4B58-81EA-CDB8D999AEB9}" type="slidenum">
              <a:rPr lang="en-AU" smtClean="0"/>
              <a:pPr/>
              <a:t>22</a:t>
            </a:fld>
            <a:r>
              <a:rPr lang="en-AU" dirty="0" smtClean="0"/>
              <a:t> </a:t>
            </a:r>
            <a:endParaRPr lang="en-AU" dirty="0"/>
          </a:p>
        </p:txBody>
      </p:sp>
      <p:pic>
        <p:nvPicPr>
          <p:cNvPr id="5" name="Content Placeholder 4"/>
          <p:cNvPicPr>
            <a:picLocks noGrp="1" noChangeAspect="1"/>
          </p:cNvPicPr>
          <p:nvPr>
            <p:ph idx="1"/>
          </p:nvPr>
        </p:nvPicPr>
        <p:blipFill>
          <a:blip r:embed="rId2"/>
          <a:stretch>
            <a:fillRect/>
          </a:stretch>
        </p:blipFill>
        <p:spPr>
          <a:xfrm>
            <a:off x="0" y="1176669"/>
            <a:ext cx="9143999" cy="4898065"/>
          </a:xfrm>
          <a:prstGeom prst="rect">
            <a:avLst/>
          </a:prstGeom>
        </p:spPr>
      </p:pic>
    </p:spTree>
    <p:extLst>
      <p:ext uri="{BB962C8B-B14F-4D97-AF65-F5344CB8AC3E}">
        <p14:creationId xmlns:p14="http://schemas.microsoft.com/office/powerpoint/2010/main" val="328248806"/>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239465"/>
            <a:ext cx="8394700" cy="707886"/>
          </a:xfrm>
        </p:spPr>
        <p:txBody>
          <a:bodyPr/>
          <a:lstStyle/>
          <a:p>
            <a:r>
              <a:rPr lang="en-AU" dirty="0" smtClean="0"/>
              <a:t>Prices have been rising rapidly in Sydney and Melbourne only in the past year (% increase year to May 2016)</a:t>
            </a:r>
            <a:endParaRPr lang="en-AU" dirty="0"/>
          </a:p>
        </p:txBody>
      </p:sp>
      <p:sp>
        <p:nvSpPr>
          <p:cNvPr id="4" name="Slide Number Placeholder 3"/>
          <p:cNvSpPr>
            <a:spLocks noGrp="1"/>
          </p:cNvSpPr>
          <p:nvPr>
            <p:ph type="sldNum" sz="quarter" idx="10"/>
          </p:nvPr>
        </p:nvSpPr>
        <p:spPr>
          <a:xfrm>
            <a:off x="361954" y="6358655"/>
            <a:ext cx="2554245" cy="246221"/>
          </a:xfrm>
        </p:spPr>
        <p:txBody>
          <a:bodyPr/>
          <a:lstStyle/>
          <a:p>
            <a:fld id="{AE310E1D-A7BD-4B58-81EA-CDB8D999AEB9}" type="slidenum">
              <a:rPr lang="en-AU" smtClean="0"/>
              <a:pPr/>
              <a:t>23</a:t>
            </a:fld>
            <a:r>
              <a:rPr lang="en-AU" dirty="0" smtClean="0"/>
              <a:t>  Source : Core Logic </a:t>
            </a:r>
            <a:r>
              <a:rPr lang="en-AU" dirty="0" err="1" smtClean="0"/>
              <a:t>RPData</a:t>
            </a:r>
            <a:endParaRPr lang="en-AU" dirty="0"/>
          </a:p>
        </p:txBody>
      </p:sp>
      <p:pic>
        <p:nvPicPr>
          <p:cNvPr id="7" name="Content Placeholder 6"/>
          <p:cNvPicPr>
            <a:picLocks noGrp="1" noChangeAspect="1"/>
          </p:cNvPicPr>
          <p:nvPr>
            <p:ph idx="1"/>
          </p:nvPr>
        </p:nvPicPr>
        <p:blipFill>
          <a:blip r:embed="rId2"/>
          <a:stretch>
            <a:fillRect/>
          </a:stretch>
        </p:blipFill>
        <p:spPr>
          <a:xfrm>
            <a:off x="0" y="1219202"/>
            <a:ext cx="9144000" cy="4890977"/>
          </a:xfrm>
          <a:prstGeom prst="rect">
            <a:avLst/>
          </a:prstGeom>
        </p:spPr>
      </p:pic>
      <p:pic>
        <p:nvPicPr>
          <p:cNvPr id="3" name="Picture 2"/>
          <p:cNvPicPr>
            <a:picLocks noChangeAspect="1"/>
          </p:cNvPicPr>
          <p:nvPr/>
        </p:nvPicPr>
        <p:blipFill>
          <a:blip r:embed="rId3"/>
          <a:stretch>
            <a:fillRect/>
          </a:stretch>
        </p:blipFill>
        <p:spPr>
          <a:xfrm>
            <a:off x="0" y="1195827"/>
            <a:ext cx="9144000" cy="4914352"/>
          </a:xfrm>
          <a:prstGeom prst="rect">
            <a:avLst/>
          </a:prstGeom>
        </p:spPr>
      </p:pic>
    </p:spTree>
    <p:extLst>
      <p:ext uri="{BB962C8B-B14F-4D97-AF65-F5344CB8AC3E}">
        <p14:creationId xmlns:p14="http://schemas.microsoft.com/office/powerpoint/2010/main" val="1003466087"/>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Where’s the bubble? Average house price increase in the past ten years</a:t>
            </a:r>
            <a:endParaRPr lang="en-AU" dirty="0"/>
          </a:p>
        </p:txBody>
      </p:sp>
      <p:sp>
        <p:nvSpPr>
          <p:cNvPr id="4" name="Slide Number Placeholder 3"/>
          <p:cNvSpPr>
            <a:spLocks noGrp="1"/>
          </p:cNvSpPr>
          <p:nvPr>
            <p:ph type="sldNum" sz="quarter" idx="10"/>
          </p:nvPr>
        </p:nvSpPr>
        <p:spPr/>
        <p:txBody>
          <a:bodyPr/>
          <a:lstStyle/>
          <a:p>
            <a:fld id="{AE310E1D-A7BD-4B58-81EA-CDB8D999AEB9}" type="slidenum">
              <a:rPr lang="en-AU" smtClean="0"/>
              <a:pPr/>
              <a:t>24</a:t>
            </a:fld>
            <a:endParaRPr lang="en-AU"/>
          </a:p>
        </p:txBody>
      </p:sp>
      <p:pic>
        <p:nvPicPr>
          <p:cNvPr id="5" name="Content Placeholder 4"/>
          <p:cNvPicPr>
            <a:picLocks noGrp="1" noChangeAspect="1"/>
          </p:cNvPicPr>
          <p:nvPr>
            <p:ph idx="1"/>
          </p:nvPr>
        </p:nvPicPr>
        <p:blipFill>
          <a:blip r:embed="rId2"/>
          <a:stretch>
            <a:fillRect/>
          </a:stretch>
        </p:blipFill>
        <p:spPr>
          <a:xfrm>
            <a:off x="0" y="1176669"/>
            <a:ext cx="9144000" cy="4940595"/>
          </a:xfrm>
          <a:prstGeom prst="rect">
            <a:avLst/>
          </a:prstGeom>
        </p:spPr>
      </p:pic>
    </p:spTree>
    <p:extLst>
      <p:ext uri="{BB962C8B-B14F-4D97-AF65-F5344CB8AC3E}">
        <p14:creationId xmlns:p14="http://schemas.microsoft.com/office/powerpoint/2010/main" val="730759746"/>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Regional Australia has lagged</a:t>
            </a:r>
            <a:endParaRPr lang="en-AU" dirty="0"/>
          </a:p>
        </p:txBody>
      </p:sp>
      <p:pic>
        <p:nvPicPr>
          <p:cNvPr id="5" name="Content Placeholder 4"/>
          <p:cNvPicPr>
            <a:picLocks noGrp="1" noChangeAspect="1"/>
          </p:cNvPicPr>
          <p:nvPr>
            <p:ph idx="1"/>
          </p:nvPr>
        </p:nvPicPr>
        <p:blipFill>
          <a:blip r:embed="rId2"/>
          <a:stretch>
            <a:fillRect/>
          </a:stretch>
        </p:blipFill>
        <p:spPr>
          <a:xfrm>
            <a:off x="2" y="1198487"/>
            <a:ext cx="9143999" cy="4882719"/>
          </a:xfrm>
          <a:prstGeom prst="rect">
            <a:avLst/>
          </a:prstGeom>
        </p:spPr>
      </p:pic>
      <p:sp>
        <p:nvSpPr>
          <p:cNvPr id="4" name="Slide Number Placeholder 3"/>
          <p:cNvSpPr>
            <a:spLocks noGrp="1"/>
          </p:cNvSpPr>
          <p:nvPr>
            <p:ph type="sldNum" sz="quarter" idx="10"/>
          </p:nvPr>
        </p:nvSpPr>
        <p:spPr/>
        <p:txBody>
          <a:bodyPr/>
          <a:lstStyle/>
          <a:p>
            <a:fld id="{AE310E1D-A7BD-4B58-81EA-CDB8D999AEB9}" type="slidenum">
              <a:rPr lang="en-AU" smtClean="0"/>
              <a:pPr/>
              <a:t>25</a:t>
            </a:fld>
            <a:endParaRPr lang="en-AU"/>
          </a:p>
        </p:txBody>
      </p:sp>
    </p:spTree>
    <p:extLst>
      <p:ext uri="{BB962C8B-B14F-4D97-AF65-F5344CB8AC3E}">
        <p14:creationId xmlns:p14="http://schemas.microsoft.com/office/powerpoint/2010/main" val="497452523"/>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We’re expensive by world standards but not massively so.</a:t>
            </a:r>
            <a:endParaRPr lang="en-AU" dirty="0"/>
          </a:p>
        </p:txBody>
      </p:sp>
      <p:pic>
        <p:nvPicPr>
          <p:cNvPr id="5" name="Content Placeholder 4"/>
          <p:cNvPicPr>
            <a:picLocks noGrp="1" noChangeAspect="1"/>
          </p:cNvPicPr>
          <p:nvPr>
            <p:ph idx="1"/>
          </p:nvPr>
        </p:nvPicPr>
        <p:blipFill>
          <a:blip r:embed="rId2"/>
          <a:stretch>
            <a:fillRect/>
          </a:stretch>
        </p:blipFill>
        <p:spPr>
          <a:xfrm>
            <a:off x="0" y="1207364"/>
            <a:ext cx="9144000" cy="4882719"/>
          </a:xfrm>
          <a:prstGeom prst="rect">
            <a:avLst/>
          </a:prstGeom>
        </p:spPr>
      </p:pic>
      <p:sp>
        <p:nvSpPr>
          <p:cNvPr id="4" name="Slide Number Placeholder 3"/>
          <p:cNvSpPr>
            <a:spLocks noGrp="1"/>
          </p:cNvSpPr>
          <p:nvPr>
            <p:ph type="sldNum" sz="quarter" idx="10"/>
          </p:nvPr>
        </p:nvSpPr>
        <p:spPr/>
        <p:txBody>
          <a:bodyPr/>
          <a:lstStyle/>
          <a:p>
            <a:fld id="{AE310E1D-A7BD-4B58-81EA-CDB8D999AEB9}" type="slidenum">
              <a:rPr lang="en-AU" smtClean="0"/>
              <a:pPr/>
              <a:t>26</a:t>
            </a:fld>
            <a:endParaRPr lang="en-AU"/>
          </a:p>
        </p:txBody>
      </p:sp>
    </p:spTree>
    <p:extLst>
      <p:ext uri="{BB962C8B-B14F-4D97-AF65-F5344CB8AC3E}">
        <p14:creationId xmlns:p14="http://schemas.microsoft.com/office/powerpoint/2010/main" val="1735209275"/>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slightly different measure</a:t>
            </a:r>
            <a:endParaRPr lang="en-AU" dirty="0"/>
          </a:p>
        </p:txBody>
      </p:sp>
      <p:sp>
        <p:nvSpPr>
          <p:cNvPr id="4" name="Slide Number Placeholder 3"/>
          <p:cNvSpPr>
            <a:spLocks noGrp="1"/>
          </p:cNvSpPr>
          <p:nvPr>
            <p:ph type="sldNum" sz="quarter" idx="10"/>
          </p:nvPr>
        </p:nvSpPr>
        <p:spPr/>
        <p:txBody>
          <a:bodyPr/>
          <a:lstStyle/>
          <a:p>
            <a:fld id="{AE310E1D-A7BD-4B58-81EA-CDB8D999AEB9}" type="slidenum">
              <a:rPr lang="en-AU" smtClean="0"/>
              <a:pPr/>
              <a:t>27</a:t>
            </a:fld>
            <a:endParaRPr lang="en-AU"/>
          </a:p>
        </p:txBody>
      </p:sp>
      <p:pic>
        <p:nvPicPr>
          <p:cNvPr id="2377730" name="Picture 2" descr="https://pbs.twimg.com/media/Ce66z6-UEAAsaP2.jpg:lar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97936"/>
            <a:ext cx="9144000" cy="4898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5568"/>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owner-occupiers are taking over from investors</a:t>
            </a:r>
            <a:endParaRPr lang="en-AU" dirty="0"/>
          </a:p>
        </p:txBody>
      </p:sp>
      <p:sp>
        <p:nvSpPr>
          <p:cNvPr id="4" name="Slide Number Placeholder 3"/>
          <p:cNvSpPr>
            <a:spLocks noGrp="1"/>
          </p:cNvSpPr>
          <p:nvPr>
            <p:ph type="sldNum" sz="quarter" idx="10"/>
          </p:nvPr>
        </p:nvSpPr>
        <p:spPr>
          <a:xfrm>
            <a:off x="361950" y="6472312"/>
            <a:ext cx="3295650" cy="244475"/>
          </a:xfrm>
        </p:spPr>
        <p:txBody>
          <a:bodyPr/>
          <a:lstStyle/>
          <a:p>
            <a:fld id="{AE310E1D-A7BD-4B58-81EA-CDB8D999AEB9}" type="slidenum">
              <a:rPr lang="en-AU" smtClean="0"/>
              <a:pPr/>
              <a:t>28</a:t>
            </a:fld>
            <a:endParaRPr lang="en-AU"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flipV="1">
            <a:off x="4525415" y="6049965"/>
            <a:ext cx="67773" cy="46037"/>
          </a:xfrm>
        </p:spPr>
      </p:pic>
      <p:pic>
        <p:nvPicPr>
          <p:cNvPr id="3" name="Picture 2"/>
          <p:cNvPicPr>
            <a:picLocks noChangeAspect="1"/>
          </p:cNvPicPr>
          <p:nvPr/>
        </p:nvPicPr>
        <p:blipFill>
          <a:blip r:embed="rId3"/>
          <a:stretch>
            <a:fillRect/>
          </a:stretch>
        </p:blipFill>
        <p:spPr>
          <a:xfrm>
            <a:off x="0" y="1291566"/>
            <a:ext cx="9066028" cy="4804434"/>
          </a:xfrm>
          <a:prstGeom prst="rect">
            <a:avLst/>
          </a:prstGeom>
        </p:spPr>
      </p:pic>
    </p:spTree>
    <p:extLst>
      <p:ext uri="{BB962C8B-B14F-4D97-AF65-F5344CB8AC3E}">
        <p14:creationId xmlns:p14="http://schemas.microsoft.com/office/powerpoint/2010/main" val="3057948675"/>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Australia’s real income has been struggling</a:t>
            </a:r>
            <a:endParaRPr lang="en-AU" dirty="0"/>
          </a:p>
        </p:txBody>
      </p:sp>
      <p:sp>
        <p:nvSpPr>
          <p:cNvPr id="3" name="Slide Number Placeholder 2"/>
          <p:cNvSpPr>
            <a:spLocks noGrp="1"/>
          </p:cNvSpPr>
          <p:nvPr>
            <p:ph type="sldNum" sz="quarter" idx="10"/>
          </p:nvPr>
        </p:nvSpPr>
        <p:spPr/>
        <p:txBody>
          <a:bodyPr/>
          <a:lstStyle/>
          <a:p>
            <a:fld id="{AE310E1D-A7BD-4B58-81EA-CDB8D999AEB9}" type="slidenum">
              <a:rPr lang="en-AU" smtClean="0"/>
              <a:pPr/>
              <a:t>2</a:t>
            </a:fld>
            <a:endParaRPr lang="en-AU" dirty="0"/>
          </a:p>
        </p:txBody>
      </p:sp>
      <p:sp>
        <p:nvSpPr>
          <p:cNvPr id="4" name="Text Placeholder 3"/>
          <p:cNvSpPr>
            <a:spLocks noGrp="1"/>
          </p:cNvSpPr>
          <p:nvPr>
            <p:ph type="body" sz="quarter" idx="11"/>
          </p:nvPr>
        </p:nvSpPr>
        <p:spPr>
          <a:xfrm flipH="1" flipV="1">
            <a:off x="8324851" y="1792607"/>
            <a:ext cx="45719" cy="45719"/>
          </a:xfrm>
        </p:spPr>
        <p:txBody>
          <a:bodyPr>
            <a:normAutofit fontScale="25000" lnSpcReduction="20000"/>
          </a:bodyPr>
          <a:lstStyle/>
          <a:p>
            <a:endParaRPr lang="en-AU" dirty="0"/>
          </a:p>
        </p:txBody>
      </p:sp>
      <p:pic>
        <p:nvPicPr>
          <p:cNvPr id="8" name="Picture 7"/>
          <p:cNvPicPr>
            <a:picLocks noChangeAspect="1"/>
          </p:cNvPicPr>
          <p:nvPr/>
        </p:nvPicPr>
        <p:blipFill>
          <a:blip r:embed="rId2"/>
          <a:stretch>
            <a:fillRect/>
          </a:stretch>
        </p:blipFill>
        <p:spPr>
          <a:xfrm>
            <a:off x="2" y="1198487"/>
            <a:ext cx="9143999" cy="4944863"/>
          </a:xfrm>
          <a:prstGeom prst="rect">
            <a:avLst/>
          </a:prstGeom>
        </p:spPr>
      </p:pic>
      <p:pic>
        <p:nvPicPr>
          <p:cNvPr id="5" name="Picture 4"/>
          <p:cNvPicPr>
            <a:picLocks noChangeAspect="1"/>
          </p:cNvPicPr>
          <p:nvPr/>
        </p:nvPicPr>
        <p:blipFill>
          <a:blip r:embed="rId3"/>
          <a:stretch>
            <a:fillRect/>
          </a:stretch>
        </p:blipFill>
        <p:spPr>
          <a:xfrm>
            <a:off x="0" y="1198486"/>
            <a:ext cx="9144000" cy="4944863"/>
          </a:xfrm>
          <a:prstGeom prst="rect">
            <a:avLst/>
          </a:prstGeom>
        </p:spPr>
      </p:pic>
    </p:spTree>
    <p:extLst>
      <p:ext uri="{BB962C8B-B14F-4D97-AF65-F5344CB8AC3E}">
        <p14:creationId xmlns:p14="http://schemas.microsoft.com/office/powerpoint/2010/main" val="202332448"/>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Investors were piling in in New South Wales</a:t>
            </a:r>
            <a:endParaRPr lang="en-AU" dirty="0"/>
          </a:p>
        </p:txBody>
      </p:sp>
      <p:sp>
        <p:nvSpPr>
          <p:cNvPr id="4" name="Slide Number Placeholder 3"/>
          <p:cNvSpPr>
            <a:spLocks noGrp="1"/>
          </p:cNvSpPr>
          <p:nvPr>
            <p:ph type="sldNum" sz="quarter" idx="10"/>
          </p:nvPr>
        </p:nvSpPr>
        <p:spPr/>
        <p:txBody>
          <a:bodyPr/>
          <a:lstStyle/>
          <a:p>
            <a:fld id="{AE310E1D-A7BD-4B58-81EA-CDB8D999AEB9}" type="slidenum">
              <a:rPr lang="en-AU" smtClean="0"/>
              <a:pPr/>
              <a:t>29</a:t>
            </a:fld>
            <a:endParaRPr lang="en-AU"/>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26288"/>
            <a:ext cx="9144000" cy="4820093"/>
          </a:xfrm>
        </p:spPr>
      </p:pic>
    </p:spTree>
    <p:extLst>
      <p:ext uri="{BB962C8B-B14F-4D97-AF65-F5344CB8AC3E}">
        <p14:creationId xmlns:p14="http://schemas.microsoft.com/office/powerpoint/2010/main" val="4166462314"/>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p:txBody>
          <a:bodyPr/>
          <a:lstStyle/>
          <a:p>
            <a:fld id="{7B457DED-57E2-411A-A7B5-55982A1C1000}" type="slidenum">
              <a:rPr lang="en-AU"/>
              <a:pPr/>
              <a:t>30</a:t>
            </a:fld>
            <a:endParaRPr lang="en-AU"/>
          </a:p>
        </p:txBody>
      </p:sp>
      <p:sp>
        <p:nvSpPr>
          <p:cNvPr id="2727938" name="Rectangle 2"/>
          <p:cNvSpPr>
            <a:spLocks noGrp="1" noChangeArrowheads="1"/>
          </p:cNvSpPr>
          <p:nvPr>
            <p:ph type="title"/>
          </p:nvPr>
        </p:nvSpPr>
        <p:spPr>
          <a:xfrm>
            <a:off x="234950" y="395257"/>
            <a:ext cx="8142288" cy="400110"/>
          </a:xfrm>
        </p:spPr>
        <p:txBody>
          <a:bodyPr/>
          <a:lstStyle/>
          <a:p>
            <a:r>
              <a:rPr lang="en-AU" dirty="0"/>
              <a:t>Gross Domestic Product</a:t>
            </a:r>
          </a:p>
        </p:txBody>
      </p:sp>
      <p:sp>
        <p:nvSpPr>
          <p:cNvPr id="2727939" name="Text Box 3"/>
          <p:cNvSpPr txBox="1">
            <a:spLocks noChangeArrowheads="1"/>
          </p:cNvSpPr>
          <p:nvPr/>
        </p:nvSpPr>
        <p:spPr bwMode="auto">
          <a:xfrm>
            <a:off x="500067" y="5862642"/>
            <a:ext cx="1565275" cy="244475"/>
          </a:xfrm>
          <a:prstGeom prst="rect">
            <a:avLst/>
          </a:prstGeom>
          <a:noFill/>
          <a:ln w="9525">
            <a:noFill/>
            <a:miter lim="800000"/>
            <a:headEnd/>
            <a:tailEnd/>
          </a:ln>
          <a:effectLst/>
        </p:spPr>
        <p:txBody>
          <a:bodyPr>
            <a:spAutoFit/>
          </a:bodyPr>
          <a:lstStyle/>
          <a:p>
            <a:pPr>
              <a:spcBef>
                <a:spcPct val="50000"/>
              </a:spcBef>
            </a:pPr>
            <a:r>
              <a:rPr lang="en-US" sz="1000">
                <a:latin typeface="Arial" charset="0"/>
              </a:rPr>
              <a:t>Source: ABS     </a:t>
            </a:r>
            <a:endParaRPr lang="en-AU" sz="1000">
              <a:latin typeface="Arial" charset="0"/>
            </a:endParaRPr>
          </a:p>
        </p:txBody>
      </p:sp>
      <p:grpSp>
        <p:nvGrpSpPr>
          <p:cNvPr id="2" name="Group 4"/>
          <p:cNvGrpSpPr>
            <a:grpSpLocks/>
          </p:cNvGrpSpPr>
          <p:nvPr/>
        </p:nvGrpSpPr>
        <p:grpSpPr bwMode="auto">
          <a:xfrm>
            <a:off x="482600" y="1268413"/>
            <a:ext cx="8324850" cy="4462462"/>
            <a:chOff x="295" y="709"/>
            <a:chExt cx="5244" cy="2811"/>
          </a:xfrm>
        </p:grpSpPr>
        <p:sp>
          <p:nvSpPr>
            <p:cNvPr id="2727941" name="Rectangle 5"/>
            <p:cNvSpPr>
              <a:spLocks noChangeArrowheads="1"/>
            </p:cNvSpPr>
            <p:nvPr/>
          </p:nvSpPr>
          <p:spPr bwMode="auto">
            <a:xfrm>
              <a:off x="303" y="746"/>
              <a:ext cx="5125" cy="2767"/>
            </a:xfrm>
            <a:prstGeom prst="rect">
              <a:avLst/>
            </a:prstGeom>
            <a:solidFill>
              <a:srgbClr val="738CB5"/>
            </a:solidFill>
            <a:ln w="9525">
              <a:noFill/>
              <a:miter lim="800000"/>
              <a:headEnd/>
              <a:tailEnd/>
            </a:ln>
            <a:effectLst/>
          </p:spPr>
          <p:txBody>
            <a:bodyPr wrap="none" anchor="ctr"/>
            <a:lstStyle/>
            <a:p>
              <a:endParaRPr lang="en-AU"/>
            </a:p>
          </p:txBody>
        </p:sp>
        <p:sp>
          <p:nvSpPr>
            <p:cNvPr id="2727942" name="AutoShape 6"/>
            <p:cNvSpPr>
              <a:spLocks noChangeAspect="1" noChangeArrowheads="1" noTextEdit="1"/>
            </p:cNvSpPr>
            <p:nvPr/>
          </p:nvSpPr>
          <p:spPr bwMode="auto">
            <a:xfrm>
              <a:off x="340" y="754"/>
              <a:ext cx="5080" cy="2721"/>
            </a:xfrm>
            <a:prstGeom prst="rect">
              <a:avLst/>
            </a:prstGeom>
            <a:noFill/>
            <a:ln w="9525">
              <a:noFill/>
              <a:miter lim="800000"/>
              <a:headEnd/>
              <a:tailEnd/>
            </a:ln>
          </p:spPr>
          <p:txBody>
            <a:bodyPr/>
            <a:lstStyle/>
            <a:p>
              <a:endParaRPr lang="en-AU"/>
            </a:p>
          </p:txBody>
        </p:sp>
        <p:sp>
          <p:nvSpPr>
            <p:cNvPr id="2727943" name="AutoShape 7"/>
            <p:cNvSpPr>
              <a:spLocks noChangeAspect="1" noChangeArrowheads="1" noTextEdit="1"/>
            </p:cNvSpPr>
            <p:nvPr/>
          </p:nvSpPr>
          <p:spPr bwMode="auto">
            <a:xfrm>
              <a:off x="295" y="709"/>
              <a:ext cx="5244" cy="2811"/>
            </a:xfrm>
            <a:prstGeom prst="rect">
              <a:avLst/>
            </a:prstGeom>
            <a:noFill/>
            <a:ln w="9525">
              <a:noFill/>
              <a:miter lim="800000"/>
              <a:headEnd/>
              <a:tailEnd/>
            </a:ln>
          </p:spPr>
          <p:txBody>
            <a:bodyPr/>
            <a:lstStyle/>
            <a:p>
              <a:endParaRPr lang="en-AU"/>
            </a:p>
          </p:txBody>
        </p:sp>
      </p:grpSp>
      <p:graphicFrame>
        <p:nvGraphicFramePr>
          <p:cNvPr id="2727944" name="Object 8"/>
          <p:cNvGraphicFramePr>
            <a:graphicFrameLocks noGrp="1" noChangeAspect="1"/>
          </p:cNvGraphicFramePr>
          <p:nvPr>
            <p:ph idx="1"/>
            <p:extLst>
              <p:ext uri="{D42A27DB-BD31-4B8C-83A1-F6EECF244321}">
                <p14:modId xmlns:p14="http://schemas.microsoft.com/office/powerpoint/2010/main" val="3361877028"/>
              </p:ext>
            </p:extLst>
          </p:nvPr>
        </p:nvGraphicFramePr>
        <p:xfrm>
          <a:off x="623890" y="1354140"/>
          <a:ext cx="7940675" cy="4752975"/>
        </p:xfrm>
        <a:graphic>
          <a:graphicData uri="http://schemas.openxmlformats.org/presentationml/2006/ole">
            <mc:AlternateContent xmlns:mc="http://schemas.openxmlformats.org/markup-compatibility/2006">
              <mc:Choice xmlns:v="urn:schemas-microsoft-com:vml" Requires="v">
                <p:oleObj spid="_x0000_s2369791" name="Chart" r:id="rId4" imgW="4540143" imgH="2717975" progId="MSGraph.Chart.8">
                  <p:embed followColorScheme="full"/>
                </p:oleObj>
              </mc:Choice>
              <mc:Fallback>
                <p:oleObj name="Chart" r:id="rId4" imgW="4540143" imgH="2717975" progId="MSGraph.Chart.8">
                  <p:embed followColorScheme="full"/>
                  <p:pic>
                    <p:nvPicPr>
                      <p:cNvPr id="0" name=""/>
                      <p:cNvPicPr>
                        <a:picLocks noChangeAspect="1" noChangeArrowheads="1"/>
                      </p:cNvPicPr>
                      <p:nvPr/>
                    </p:nvPicPr>
                    <p:blipFill>
                      <a:blip r:embed="rId5"/>
                      <a:srcRect/>
                      <a:stretch>
                        <a:fillRect/>
                      </a:stretch>
                    </p:blipFill>
                    <p:spPr bwMode="auto">
                      <a:xfrm>
                        <a:off x="623890" y="1354140"/>
                        <a:ext cx="7940675" cy="475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27945" name="Text Box 9"/>
          <p:cNvSpPr txBox="1">
            <a:spLocks noChangeArrowheads="1"/>
          </p:cNvSpPr>
          <p:nvPr/>
        </p:nvSpPr>
        <p:spPr bwMode="auto">
          <a:xfrm>
            <a:off x="914400" y="1339850"/>
            <a:ext cx="287338" cy="274638"/>
          </a:xfrm>
          <a:prstGeom prst="rect">
            <a:avLst/>
          </a:prstGeom>
          <a:noFill/>
          <a:ln w="19050">
            <a:noFill/>
            <a:miter lim="800000"/>
            <a:headEnd/>
            <a:tailEnd/>
          </a:ln>
          <a:effectLst/>
        </p:spPr>
        <p:txBody>
          <a:bodyPr>
            <a:spAutoFit/>
          </a:bodyPr>
          <a:lstStyle/>
          <a:p>
            <a:pPr>
              <a:spcBef>
                <a:spcPct val="50000"/>
              </a:spcBef>
            </a:pPr>
            <a:r>
              <a:rPr lang="en-AU" sz="1200">
                <a:solidFill>
                  <a:srgbClr val="FFFFFF"/>
                </a:solidFill>
                <a:latin typeface="Arial" charset="0"/>
              </a:rPr>
              <a:t>%</a:t>
            </a:r>
          </a:p>
        </p:txBody>
      </p:sp>
      <p:sp>
        <p:nvSpPr>
          <p:cNvPr id="2727946" name="Text Box 10"/>
          <p:cNvSpPr txBox="1">
            <a:spLocks noChangeArrowheads="1"/>
          </p:cNvSpPr>
          <p:nvPr/>
        </p:nvSpPr>
        <p:spPr bwMode="auto">
          <a:xfrm>
            <a:off x="7199870" y="2073279"/>
            <a:ext cx="1205944" cy="276999"/>
          </a:xfrm>
          <a:prstGeom prst="rect">
            <a:avLst/>
          </a:prstGeom>
          <a:noFill/>
          <a:ln w="19050">
            <a:noFill/>
            <a:miter lim="800000"/>
            <a:headEnd/>
            <a:tailEnd/>
          </a:ln>
          <a:effectLst/>
        </p:spPr>
        <p:txBody>
          <a:bodyPr wrap="square">
            <a:spAutoFit/>
          </a:bodyPr>
          <a:lstStyle/>
          <a:p>
            <a:pPr algn="ctr">
              <a:spcBef>
                <a:spcPct val="50000"/>
              </a:spcBef>
            </a:pPr>
            <a:r>
              <a:rPr lang="en-AU" sz="1000" dirty="0">
                <a:solidFill>
                  <a:srgbClr val="FFFFFF"/>
                </a:solidFill>
                <a:latin typeface="Arial" charset="0"/>
              </a:rPr>
              <a:t>BT</a:t>
            </a:r>
            <a:r>
              <a:rPr lang="en-AU" sz="1200" dirty="0">
                <a:solidFill>
                  <a:srgbClr val="FFFFFF"/>
                </a:solidFill>
                <a:latin typeface="Arial" charset="0"/>
              </a:rPr>
              <a:t> </a:t>
            </a:r>
            <a:r>
              <a:rPr lang="en-AU" sz="1000" dirty="0">
                <a:solidFill>
                  <a:srgbClr val="FFFFFF"/>
                </a:solidFill>
                <a:latin typeface="Arial" charset="0"/>
              </a:rPr>
              <a:t>Forecasts</a:t>
            </a:r>
          </a:p>
        </p:txBody>
      </p:sp>
      <p:sp>
        <p:nvSpPr>
          <p:cNvPr id="2727947" name="Line 11"/>
          <p:cNvSpPr>
            <a:spLocks noChangeShapeType="1"/>
          </p:cNvSpPr>
          <p:nvPr/>
        </p:nvSpPr>
        <p:spPr bwMode="auto">
          <a:xfrm flipV="1">
            <a:off x="7445377" y="2546350"/>
            <a:ext cx="982665" cy="15618"/>
          </a:xfrm>
          <a:prstGeom prst="line">
            <a:avLst/>
          </a:prstGeom>
          <a:noFill/>
          <a:ln w="19050">
            <a:solidFill>
              <a:srgbClr val="FFFFFF"/>
            </a:solidFill>
            <a:round/>
            <a:headEnd/>
            <a:tailEnd type="triangle" w="med" len="med"/>
          </a:ln>
          <a:effectLst/>
        </p:spPr>
        <p:txBody>
          <a:bodyPr wrap="none" anchor="ctr"/>
          <a:lstStyle/>
          <a:p>
            <a:endParaRPr lang="en-AU"/>
          </a:p>
        </p:txBody>
      </p:sp>
    </p:spTree>
    <p:extLst>
      <p:ext uri="{BB962C8B-B14F-4D97-AF65-F5344CB8AC3E}">
        <p14:creationId xmlns:p14="http://schemas.microsoft.com/office/powerpoint/2010/main" val="2154572876"/>
      </p:ext>
    </p:extLst>
  </p:cSld>
  <p:clrMapOvr>
    <a:masterClrMapping/>
  </p:clrMapOvr>
  <p:transition>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lide Number Placeholder 3"/>
          <p:cNvSpPr>
            <a:spLocks noGrp="1"/>
          </p:cNvSpPr>
          <p:nvPr>
            <p:ph type="sldNum" sz="quarter" idx="10"/>
          </p:nvPr>
        </p:nvSpPr>
        <p:spPr>
          <a:xfrm>
            <a:off x="361950" y="6358655"/>
            <a:ext cx="2496580" cy="246221"/>
          </a:xfrm>
        </p:spPr>
        <p:txBody>
          <a:bodyPr/>
          <a:lstStyle/>
          <a:p>
            <a:pPr>
              <a:defRPr/>
            </a:pPr>
            <a:fld id="{DADBB920-7953-49B8-9189-7BA529DA5E68}" type="slidenum">
              <a:rPr lang="en-AU" smtClean="0"/>
              <a:pPr>
                <a:defRPr/>
              </a:pPr>
              <a:t>31</a:t>
            </a:fld>
            <a:r>
              <a:rPr lang="en-AU" dirty="0" smtClean="0"/>
              <a:t> Source Consensus Economics</a:t>
            </a:r>
            <a:endParaRPr lang="en-AU" dirty="0"/>
          </a:p>
        </p:txBody>
      </p:sp>
      <p:sp>
        <p:nvSpPr>
          <p:cNvPr id="37891" name="Text Box 2"/>
          <p:cNvSpPr txBox="1">
            <a:spLocks noChangeArrowheads="1"/>
          </p:cNvSpPr>
          <p:nvPr/>
        </p:nvSpPr>
        <p:spPr bwMode="auto">
          <a:xfrm>
            <a:off x="2225675" y="6359525"/>
            <a:ext cx="2571750" cy="261608"/>
          </a:xfrm>
          <a:prstGeom prst="rect">
            <a:avLst/>
          </a:prstGeom>
          <a:noFill/>
          <a:ln w="9525">
            <a:noFill/>
            <a:miter lim="800000"/>
            <a:headEnd/>
            <a:tailEnd/>
          </a:ln>
        </p:spPr>
        <p:txBody>
          <a:bodyPr tIns="45719" bIns="45719">
            <a:spAutoFit/>
          </a:bodyPr>
          <a:lstStyle/>
          <a:p>
            <a:pPr>
              <a:spcBef>
                <a:spcPct val="50000"/>
              </a:spcBef>
            </a:pPr>
            <a:r>
              <a:rPr lang="en-US" sz="1100" dirty="0" err="1">
                <a:latin typeface="Arial" charset="0"/>
              </a:rPr>
              <a:t>Ss</a:t>
            </a:r>
            <a:r>
              <a:rPr lang="en-US" sz="1100" dirty="0">
                <a:latin typeface="Arial" charset="0"/>
              </a:rPr>
              <a:t>: Consensus Economics</a:t>
            </a:r>
            <a:endParaRPr lang="en-AU" sz="1100" dirty="0">
              <a:latin typeface="Arial" charset="0"/>
            </a:endParaRPr>
          </a:p>
        </p:txBody>
      </p:sp>
      <p:graphicFrame>
        <p:nvGraphicFramePr>
          <p:cNvPr id="3055619" name="Group 3"/>
          <p:cNvGraphicFramePr>
            <a:graphicFrameLocks noGrp="1"/>
          </p:cNvGraphicFramePr>
          <p:nvPr>
            <p:ph idx="1"/>
            <p:extLst>
              <p:ext uri="{D42A27DB-BD31-4B8C-83A1-F6EECF244321}">
                <p14:modId xmlns:p14="http://schemas.microsoft.com/office/powerpoint/2010/main" val="3899233844"/>
              </p:ext>
            </p:extLst>
          </p:nvPr>
        </p:nvGraphicFramePr>
        <p:xfrm>
          <a:off x="406400" y="1231935"/>
          <a:ext cx="8369300" cy="4777023"/>
        </p:xfrm>
        <a:graphic>
          <a:graphicData uri="http://schemas.openxmlformats.org/drawingml/2006/table">
            <a:tbl>
              <a:tblPr/>
              <a:tblGrid>
                <a:gridCol w="3662363"/>
                <a:gridCol w="2168525"/>
                <a:gridCol w="2538412"/>
              </a:tblGrid>
              <a:tr h="463600">
                <a:tc>
                  <a:txBody>
                    <a:bodyPr/>
                    <a:lstStyle/>
                    <a:p>
                      <a:pPr marL="0" marR="0" lvl="0" indent="0" algn="ctr" defTabSz="914400" rtl="0" eaLnBrk="1" fontAlgn="base" latinLnBrk="0" hangingPunct="1">
                        <a:lnSpc>
                          <a:spcPct val="120000"/>
                        </a:lnSpc>
                        <a:spcBef>
                          <a:spcPct val="0"/>
                        </a:spcBef>
                        <a:spcAft>
                          <a:spcPct val="0"/>
                        </a:spcAft>
                        <a:buClr>
                          <a:schemeClr val="accent1"/>
                        </a:buClr>
                        <a:buSzTx/>
                        <a:buFont typeface="Wingdings" pitchFamily="2" charset="2"/>
                        <a:buNone/>
                        <a:tabLst/>
                      </a:pPr>
                      <a:endParaRPr kumimoji="0" lang="en-AU" sz="1400" b="1" i="0" u="none" strike="noStrike" cap="none" normalizeH="0" baseline="0" dirty="0" smtClean="0">
                        <a:ln>
                          <a:noFill/>
                        </a:ln>
                        <a:solidFill>
                          <a:schemeClr val="tx1"/>
                        </a:solidFill>
                        <a:effectLst/>
                        <a:latin typeface="Arial" charset="0"/>
                      </a:endParaRPr>
                    </a:p>
                  </a:txBody>
                  <a:tcPr marT="45719" marB="45719" horzOverflow="overflow">
                    <a:lnL cap="flat">
                      <a:noFill/>
                    </a:lnL>
                    <a:lnR>
                      <a:noFill/>
                    </a:lnR>
                    <a:lnT cap="flat">
                      <a:noFill/>
                    </a:lnT>
                    <a:lnB>
                      <a:noFill/>
                    </a:lnB>
                    <a:lnTlToBr>
                      <a:noFill/>
                    </a:lnTlToBr>
                    <a:lnBlToTr>
                      <a:noFill/>
                    </a:lnBlToTr>
                    <a:gradFill rotWithShape="0">
                      <a:gsLst>
                        <a:gs pos="0">
                          <a:schemeClr val="folHlink"/>
                        </a:gs>
                        <a:gs pos="100000">
                          <a:schemeClr val="bg2"/>
                        </a:gs>
                      </a:gsLst>
                      <a:lin ang="5400000" scaled="1"/>
                    </a:gradFill>
                  </a:tcPr>
                </a:tc>
                <a:tc>
                  <a:txBody>
                    <a:bodyPr/>
                    <a:lstStyle/>
                    <a:p>
                      <a:pPr marL="0" marR="0" lvl="0" indent="0" algn="ctr" defTabSz="914400" rtl="0" eaLnBrk="1" fontAlgn="base" latinLnBrk="0" hangingPunct="1">
                        <a:lnSpc>
                          <a:spcPct val="120000"/>
                        </a:lnSpc>
                        <a:spcBef>
                          <a:spcPct val="0"/>
                        </a:spcBef>
                        <a:spcAft>
                          <a:spcPct val="0"/>
                        </a:spcAft>
                        <a:buClr>
                          <a:schemeClr val="accent1"/>
                        </a:buClr>
                        <a:buSzTx/>
                        <a:buFont typeface="Wingdings" pitchFamily="2" charset="2"/>
                        <a:buNone/>
                        <a:tabLst/>
                      </a:pPr>
                      <a:r>
                        <a:rPr kumimoji="0" lang="en-US" sz="1600" b="1" i="0" u="none" strike="noStrike" cap="none" normalizeH="0" baseline="0" smtClean="0">
                          <a:ln>
                            <a:noFill/>
                          </a:ln>
                          <a:solidFill>
                            <a:schemeClr val="tx1"/>
                          </a:solidFill>
                          <a:effectLst/>
                          <a:latin typeface="Bookman Old Style" pitchFamily="18" charset="0"/>
                        </a:rPr>
                        <a:t>GDP</a:t>
                      </a:r>
                      <a:endParaRPr kumimoji="0" lang="en-AU" sz="1600" b="1" i="0" u="none" strike="noStrike" cap="none" normalizeH="0" baseline="0" smtClean="0">
                        <a:ln>
                          <a:noFill/>
                        </a:ln>
                        <a:solidFill>
                          <a:schemeClr val="tx1"/>
                        </a:solidFill>
                        <a:effectLst/>
                        <a:latin typeface="Bookman Old Style" pitchFamily="18" charset="0"/>
                      </a:endParaRPr>
                    </a:p>
                  </a:txBody>
                  <a:tcPr marT="45719" marB="45719" horzOverflow="overflow">
                    <a:lnL>
                      <a:noFill/>
                    </a:lnL>
                    <a:lnR>
                      <a:noFill/>
                    </a:lnR>
                    <a:lnT cap="flat">
                      <a:noFill/>
                    </a:lnT>
                    <a:lnB>
                      <a:noFill/>
                    </a:lnB>
                    <a:lnTlToBr>
                      <a:noFill/>
                    </a:lnTlToBr>
                    <a:lnBlToTr>
                      <a:noFill/>
                    </a:lnBlToTr>
                    <a:gradFill rotWithShape="0">
                      <a:gsLst>
                        <a:gs pos="0">
                          <a:schemeClr val="folHlink"/>
                        </a:gs>
                        <a:gs pos="100000">
                          <a:schemeClr val="bg2"/>
                        </a:gs>
                      </a:gsLst>
                      <a:lin ang="5400000" scaled="1"/>
                    </a:gradFill>
                  </a:tcPr>
                </a:tc>
                <a:tc>
                  <a:txBody>
                    <a:bodyPr/>
                    <a:lstStyle/>
                    <a:p>
                      <a:pPr marL="0" marR="0" lvl="0" indent="0" algn="ctr" defTabSz="914400" rtl="0" eaLnBrk="1" fontAlgn="base" latinLnBrk="0" hangingPunct="1">
                        <a:lnSpc>
                          <a:spcPct val="120000"/>
                        </a:lnSpc>
                        <a:spcBef>
                          <a:spcPct val="0"/>
                        </a:spcBef>
                        <a:spcAft>
                          <a:spcPct val="0"/>
                        </a:spcAft>
                        <a:buClr>
                          <a:schemeClr val="accent1"/>
                        </a:buClr>
                        <a:buSzTx/>
                        <a:buFont typeface="Wingdings" pitchFamily="2" charset="2"/>
                        <a:buNone/>
                        <a:tabLst/>
                      </a:pPr>
                      <a:r>
                        <a:rPr kumimoji="0" lang="en-US" sz="1600" b="1" i="0" u="none" strike="noStrike" cap="none" normalizeH="0" baseline="0" smtClean="0">
                          <a:ln>
                            <a:noFill/>
                          </a:ln>
                          <a:solidFill>
                            <a:schemeClr val="tx1"/>
                          </a:solidFill>
                          <a:effectLst/>
                          <a:latin typeface="Bookman Old Style" pitchFamily="18" charset="0"/>
                        </a:rPr>
                        <a:t>Inflation</a:t>
                      </a:r>
                      <a:endParaRPr kumimoji="0" lang="en-AU" sz="1600" b="1" i="0" u="none" strike="noStrike" cap="none" normalizeH="0" baseline="0" smtClean="0">
                        <a:ln>
                          <a:noFill/>
                        </a:ln>
                        <a:solidFill>
                          <a:schemeClr val="tx1"/>
                        </a:solidFill>
                        <a:effectLst/>
                        <a:latin typeface="Bookman Old Style" pitchFamily="18" charset="0"/>
                      </a:endParaRPr>
                    </a:p>
                  </a:txBody>
                  <a:tcPr marT="45719" marB="45719" horzOverflow="overflow">
                    <a:lnL>
                      <a:noFill/>
                    </a:lnL>
                    <a:lnR cap="flat">
                      <a:noFill/>
                    </a:lnR>
                    <a:lnT cap="flat">
                      <a:noFill/>
                    </a:lnT>
                    <a:lnB>
                      <a:noFill/>
                    </a:lnB>
                    <a:lnTlToBr>
                      <a:noFill/>
                    </a:lnTlToBr>
                    <a:lnBlToTr>
                      <a:noFill/>
                    </a:lnBlToTr>
                    <a:gradFill rotWithShape="0">
                      <a:gsLst>
                        <a:gs pos="0">
                          <a:schemeClr val="folHlink"/>
                        </a:gs>
                        <a:gs pos="100000">
                          <a:schemeClr val="bg2"/>
                        </a:gs>
                      </a:gsLst>
                      <a:lin ang="5400000" scaled="1"/>
                    </a:gradFill>
                  </a:tcPr>
                </a:tc>
              </a:tr>
              <a:tr h="309658">
                <a:tc>
                  <a:txBody>
                    <a:bodyPr/>
                    <a:lstStyle/>
                    <a:p>
                      <a:pPr marL="0" marR="0" lvl="0" indent="0" algn="l"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Australia</a:t>
                      </a:r>
                    </a:p>
                  </a:txBody>
                  <a:tcPr marT="45719" marB="45719" horzOverflow="overflow">
                    <a:lnL cap="flat">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2.7</a:t>
                      </a:r>
                    </a:p>
                  </a:txBody>
                  <a:tcPr marT="45719" marB="45719" horzOverflow="overflow">
                    <a:lnL>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2.5</a:t>
                      </a:r>
                    </a:p>
                  </a:txBody>
                  <a:tcPr marT="45719" marB="45719" horzOverflow="overflow">
                    <a:lnL>
                      <a:noFill/>
                    </a:lnL>
                    <a:lnR cap="flat">
                      <a:noFill/>
                    </a:lnR>
                    <a:lnT>
                      <a:noFill/>
                    </a:lnT>
                    <a:lnB>
                      <a:noFill/>
                    </a:lnB>
                    <a:lnTlToBr>
                      <a:noFill/>
                    </a:lnTlToBr>
                    <a:lnBlToTr>
                      <a:noFill/>
                    </a:lnBlToTr>
                    <a:solidFill>
                      <a:schemeClr val="folHlink"/>
                    </a:solidFill>
                  </a:tcPr>
                </a:tc>
              </a:tr>
              <a:tr h="287983">
                <a:tc>
                  <a:txBody>
                    <a:bodyPr/>
                    <a:lstStyle/>
                    <a:p>
                      <a:pPr marL="0" marR="0" lvl="0" indent="0" algn="l"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New Zealand</a:t>
                      </a:r>
                    </a:p>
                  </a:txBody>
                  <a:tcPr marT="45719" marB="45719" horzOverflow="overflow">
                    <a:lnL cap="flat">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2.5</a:t>
                      </a:r>
                    </a:p>
                  </a:txBody>
                  <a:tcPr marT="45719" marB="45719" horzOverflow="overflow">
                    <a:lnL>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1.8</a:t>
                      </a:r>
                    </a:p>
                  </a:txBody>
                  <a:tcPr marT="45719" marB="45719" horzOverflow="overflow">
                    <a:lnL>
                      <a:noFill/>
                    </a:lnL>
                    <a:lnR cap="flat">
                      <a:noFill/>
                    </a:lnR>
                    <a:lnT>
                      <a:noFill/>
                    </a:lnT>
                    <a:lnB>
                      <a:noFill/>
                    </a:lnB>
                    <a:lnTlToBr>
                      <a:noFill/>
                    </a:lnTlToBr>
                    <a:lnBlToTr>
                      <a:noFill/>
                    </a:lnBlToTr>
                    <a:solidFill>
                      <a:schemeClr val="tx2"/>
                    </a:solidFill>
                  </a:tcPr>
                </a:tc>
              </a:tr>
              <a:tr h="287983">
                <a:tc>
                  <a:txBody>
                    <a:bodyPr/>
                    <a:lstStyle/>
                    <a:p>
                      <a:pPr marL="0" marR="0" lvl="0" indent="0" algn="l"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Sweden</a:t>
                      </a:r>
                    </a:p>
                  </a:txBody>
                  <a:tcPr marT="45719" marB="45719" horzOverflow="overflow">
                    <a:lnL cap="flat">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2.3</a:t>
                      </a:r>
                    </a:p>
                  </a:txBody>
                  <a:tcPr marT="45719" marB="45719" horzOverflow="overflow">
                    <a:lnL>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2.0</a:t>
                      </a:r>
                    </a:p>
                  </a:txBody>
                  <a:tcPr marT="45719" marB="45719" horzOverflow="overflow">
                    <a:lnL>
                      <a:noFill/>
                    </a:lnL>
                    <a:lnR cap="flat">
                      <a:noFill/>
                    </a:lnR>
                    <a:lnT>
                      <a:noFill/>
                    </a:lnT>
                    <a:lnB>
                      <a:noFill/>
                    </a:lnB>
                    <a:lnTlToBr>
                      <a:noFill/>
                    </a:lnTlToBr>
                    <a:lnBlToTr>
                      <a:noFill/>
                    </a:lnBlToTr>
                    <a:solidFill>
                      <a:schemeClr val="folHlink"/>
                    </a:solidFill>
                  </a:tcPr>
                </a:tc>
              </a:tr>
              <a:tr h="289531">
                <a:tc>
                  <a:txBody>
                    <a:bodyPr/>
                    <a:lstStyle/>
                    <a:p>
                      <a:pPr marL="0" marR="0" lvl="0" indent="0" algn="l"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United States</a:t>
                      </a:r>
                    </a:p>
                  </a:txBody>
                  <a:tcPr marT="45719" marB="45719" horzOverflow="overflow">
                    <a:lnL cap="flat">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2.2</a:t>
                      </a:r>
                    </a:p>
                  </a:txBody>
                  <a:tcPr marT="45719" marB="45719" horzOverflow="overflow">
                    <a:lnL>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2.2</a:t>
                      </a:r>
                    </a:p>
                  </a:txBody>
                  <a:tcPr marT="45719" marB="45719" horzOverflow="overflow">
                    <a:lnL>
                      <a:noFill/>
                    </a:lnL>
                    <a:lnR cap="flat">
                      <a:noFill/>
                    </a:lnR>
                    <a:lnT>
                      <a:noFill/>
                    </a:lnT>
                    <a:lnB>
                      <a:noFill/>
                    </a:lnB>
                    <a:lnTlToBr>
                      <a:noFill/>
                    </a:lnTlToBr>
                    <a:lnBlToTr>
                      <a:noFill/>
                    </a:lnBlToTr>
                    <a:solidFill>
                      <a:schemeClr val="tx2"/>
                    </a:solidFill>
                  </a:tcPr>
                </a:tc>
              </a:tr>
              <a:tr h="287983">
                <a:tc>
                  <a:txBody>
                    <a:bodyPr/>
                    <a:lstStyle/>
                    <a:p>
                      <a:pPr marL="0" marR="0" lvl="0" indent="0" algn="l"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United Kingdom</a:t>
                      </a:r>
                    </a:p>
                  </a:txBody>
                  <a:tcPr marT="45719" marB="45719" horzOverflow="overflow">
                    <a:lnL cap="flat">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2.1</a:t>
                      </a:r>
                    </a:p>
                  </a:txBody>
                  <a:tcPr marT="45719" marB="45719" horzOverflow="overflow">
                    <a:lnL>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1.9</a:t>
                      </a:r>
                    </a:p>
                  </a:txBody>
                  <a:tcPr marT="45719" marB="45719" horzOverflow="overflow">
                    <a:lnL>
                      <a:noFill/>
                    </a:lnL>
                    <a:lnR cap="flat">
                      <a:noFill/>
                    </a:lnR>
                    <a:lnT>
                      <a:noFill/>
                    </a:lnT>
                    <a:lnB>
                      <a:noFill/>
                    </a:lnB>
                    <a:lnTlToBr>
                      <a:noFill/>
                    </a:lnTlToBr>
                    <a:lnBlToTr>
                      <a:noFill/>
                    </a:lnBlToTr>
                    <a:solidFill>
                      <a:schemeClr val="folHlink"/>
                    </a:solidFill>
                  </a:tcPr>
                </a:tc>
              </a:tr>
              <a:tr h="289531">
                <a:tc>
                  <a:txBody>
                    <a:bodyPr/>
                    <a:lstStyle/>
                    <a:p>
                      <a:pPr marL="0" marR="0" lvl="0" indent="0" algn="l"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Norway</a:t>
                      </a:r>
                    </a:p>
                  </a:txBody>
                  <a:tcPr marT="45719" marB="45719" horzOverflow="overflow">
                    <a:lnL cap="flat">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2.0</a:t>
                      </a:r>
                    </a:p>
                  </a:txBody>
                  <a:tcPr marT="45719" marB="45719" horzOverflow="overflow">
                    <a:lnL>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2.1</a:t>
                      </a:r>
                    </a:p>
                  </a:txBody>
                  <a:tcPr marT="45719" marB="45719" horzOverflow="overflow">
                    <a:lnL>
                      <a:noFill/>
                    </a:lnL>
                    <a:lnR cap="flat">
                      <a:noFill/>
                    </a:lnR>
                    <a:lnT>
                      <a:noFill/>
                    </a:lnT>
                    <a:lnB>
                      <a:noFill/>
                    </a:lnB>
                    <a:lnTlToBr>
                      <a:noFill/>
                    </a:lnTlToBr>
                    <a:lnBlToTr>
                      <a:noFill/>
                    </a:lnBlToTr>
                    <a:solidFill>
                      <a:schemeClr val="tx2"/>
                    </a:solidFill>
                  </a:tcPr>
                </a:tc>
              </a:tr>
              <a:tr h="287983">
                <a:tc>
                  <a:txBody>
                    <a:bodyPr/>
                    <a:lstStyle/>
                    <a:p>
                      <a:pPr marL="0" marR="0" lvl="0" indent="0" algn="l"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Spain</a:t>
                      </a:r>
                    </a:p>
                  </a:txBody>
                  <a:tcPr marT="45719" marB="45719" horzOverflow="overflow">
                    <a:lnL cap="flat">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1.9</a:t>
                      </a:r>
                    </a:p>
                  </a:txBody>
                  <a:tcPr marT="45719" marB="45719" horzOverflow="overflow">
                    <a:lnL>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cs typeface="Arial" charset="0"/>
                        </a:rPr>
                        <a:t>1.7</a:t>
                      </a:r>
                      <a:endParaRPr kumimoji="0" lang="en-AU" sz="1600" b="1" i="0" u="none" strike="noStrike" cap="none" normalizeH="0" baseline="0" dirty="0" smtClean="0">
                        <a:ln>
                          <a:noFill/>
                        </a:ln>
                        <a:solidFill>
                          <a:schemeClr val="bg2"/>
                        </a:solidFill>
                        <a:effectLst/>
                        <a:latin typeface="Arial" charset="0"/>
                        <a:cs typeface="Arial" charset="0"/>
                      </a:endParaRPr>
                    </a:p>
                  </a:txBody>
                  <a:tcPr marT="45719" marB="45719" horzOverflow="overflow">
                    <a:lnL>
                      <a:noFill/>
                    </a:lnL>
                    <a:lnR cap="flat">
                      <a:noFill/>
                    </a:lnR>
                    <a:lnT>
                      <a:noFill/>
                    </a:lnT>
                    <a:lnB>
                      <a:noFill/>
                    </a:lnB>
                    <a:lnTlToBr>
                      <a:noFill/>
                    </a:lnTlToBr>
                    <a:lnBlToTr>
                      <a:noFill/>
                    </a:lnBlToTr>
                    <a:solidFill>
                      <a:schemeClr val="folHlink"/>
                    </a:solidFill>
                  </a:tcPr>
                </a:tc>
              </a:tr>
              <a:tr h="287983">
                <a:tc>
                  <a:txBody>
                    <a:bodyPr/>
                    <a:lstStyle/>
                    <a:p>
                      <a:pPr marL="0" marR="0" lvl="0" indent="0" algn="l"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Canada</a:t>
                      </a:r>
                    </a:p>
                  </a:txBody>
                  <a:tcPr marT="45719" marB="45719" horzOverflow="overflow">
                    <a:lnL cap="flat">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1.9</a:t>
                      </a:r>
                    </a:p>
                  </a:txBody>
                  <a:tcPr marT="45719" marB="45719" horzOverflow="overflow">
                    <a:lnL>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1.9</a:t>
                      </a:r>
                    </a:p>
                  </a:txBody>
                  <a:tcPr marT="45719" marB="45719" horzOverflow="overflow">
                    <a:lnL>
                      <a:noFill/>
                    </a:lnL>
                    <a:lnR cap="flat">
                      <a:noFill/>
                    </a:lnR>
                    <a:lnT>
                      <a:noFill/>
                    </a:lnT>
                    <a:lnB>
                      <a:noFill/>
                    </a:lnB>
                    <a:lnTlToBr>
                      <a:noFill/>
                    </a:lnTlToBr>
                    <a:lnBlToTr>
                      <a:noFill/>
                    </a:lnBlToTr>
                    <a:solidFill>
                      <a:schemeClr val="tx2"/>
                    </a:solidFill>
                  </a:tcPr>
                </a:tc>
              </a:tr>
              <a:tr h="289531">
                <a:tc>
                  <a:txBody>
                    <a:bodyPr/>
                    <a:lstStyle/>
                    <a:p>
                      <a:pPr marL="0" marR="0" lvl="0" indent="0" algn="l"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Netherlands</a:t>
                      </a:r>
                    </a:p>
                  </a:txBody>
                  <a:tcPr marT="45719" marB="45719" horzOverflow="overflow">
                    <a:lnL cap="flat">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1.6</a:t>
                      </a:r>
                    </a:p>
                  </a:txBody>
                  <a:tcPr marT="45719" marB="45719" horzOverflow="overflow">
                    <a:lnL>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cs typeface="Arial" charset="0"/>
                        </a:rPr>
                        <a:t>1.6</a:t>
                      </a:r>
                      <a:endParaRPr kumimoji="0" lang="en-AU" sz="1600" b="1" i="0" u="none" strike="noStrike" cap="none" normalizeH="0" baseline="0" dirty="0" smtClean="0">
                        <a:ln>
                          <a:noFill/>
                        </a:ln>
                        <a:solidFill>
                          <a:schemeClr val="bg2"/>
                        </a:solidFill>
                        <a:effectLst/>
                        <a:latin typeface="Arial" charset="0"/>
                        <a:cs typeface="Arial" charset="0"/>
                      </a:endParaRPr>
                    </a:p>
                  </a:txBody>
                  <a:tcPr marT="45719" marB="45719" horzOverflow="overflow">
                    <a:lnL>
                      <a:noFill/>
                    </a:lnL>
                    <a:lnR cap="flat">
                      <a:noFill/>
                    </a:lnR>
                    <a:lnT>
                      <a:noFill/>
                    </a:lnT>
                    <a:lnB>
                      <a:noFill/>
                    </a:lnB>
                    <a:lnTlToBr>
                      <a:noFill/>
                    </a:lnTlToBr>
                    <a:lnBlToTr>
                      <a:noFill/>
                    </a:lnBlToTr>
                    <a:solidFill>
                      <a:schemeClr val="folHlink"/>
                    </a:solidFill>
                  </a:tcPr>
                </a:tc>
              </a:tr>
              <a:tr h="287983">
                <a:tc>
                  <a:txBody>
                    <a:bodyPr/>
                    <a:lstStyle/>
                    <a:p>
                      <a:pPr marL="0" marR="0" lvl="0" indent="0" algn="l"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Eurozone</a:t>
                      </a:r>
                    </a:p>
                  </a:txBody>
                  <a:tcPr marT="45719" marB="45719" horzOverflow="overflow">
                    <a:lnL cap="flat">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1.5</a:t>
                      </a:r>
                    </a:p>
                  </a:txBody>
                  <a:tcPr marT="45719" marB="45719" horzOverflow="overflow">
                    <a:lnL>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1.7</a:t>
                      </a:r>
                    </a:p>
                  </a:txBody>
                  <a:tcPr marT="45719" marB="45719" horzOverflow="overflow">
                    <a:lnL>
                      <a:noFill/>
                    </a:lnL>
                    <a:lnR cap="flat">
                      <a:noFill/>
                    </a:lnR>
                    <a:lnT>
                      <a:noFill/>
                    </a:lnT>
                    <a:lnB>
                      <a:noFill/>
                    </a:lnB>
                    <a:lnTlToBr>
                      <a:noFill/>
                    </a:lnTlToBr>
                    <a:lnBlToTr>
                      <a:noFill/>
                    </a:lnBlToTr>
                    <a:solidFill>
                      <a:schemeClr val="tx2"/>
                    </a:solidFill>
                  </a:tcPr>
                </a:tc>
              </a:tr>
              <a:tr h="287983">
                <a:tc>
                  <a:txBody>
                    <a:bodyPr/>
                    <a:lstStyle/>
                    <a:p>
                      <a:pPr marL="0" marR="0" lvl="0" indent="0" algn="l"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Germany</a:t>
                      </a:r>
                    </a:p>
                  </a:txBody>
                  <a:tcPr marT="45719" marB="45719" horzOverflow="overflow">
                    <a:lnL cap="flat">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1.4</a:t>
                      </a:r>
                    </a:p>
                  </a:txBody>
                  <a:tcPr marT="45719" marB="45719" horzOverflow="overflow">
                    <a:lnL>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1.6</a:t>
                      </a:r>
                    </a:p>
                  </a:txBody>
                  <a:tcPr marT="45719" marB="45719" horzOverflow="overflow">
                    <a:lnL>
                      <a:noFill/>
                    </a:lnL>
                    <a:lnR cap="flat">
                      <a:noFill/>
                    </a:lnR>
                    <a:lnT>
                      <a:noFill/>
                    </a:lnT>
                    <a:lnB>
                      <a:noFill/>
                    </a:lnB>
                    <a:lnTlToBr>
                      <a:noFill/>
                    </a:lnTlToBr>
                    <a:lnBlToTr>
                      <a:noFill/>
                    </a:lnBlToTr>
                    <a:solidFill>
                      <a:schemeClr val="folHlink"/>
                    </a:solidFill>
                  </a:tcPr>
                </a:tc>
              </a:tr>
              <a:tr h="289531">
                <a:tc>
                  <a:txBody>
                    <a:bodyPr/>
                    <a:lstStyle/>
                    <a:p>
                      <a:pPr marL="0" marR="0" lvl="0" indent="0" algn="l"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Switzerland</a:t>
                      </a:r>
                    </a:p>
                  </a:txBody>
                  <a:tcPr marT="45719" marB="45719" horzOverflow="overflow">
                    <a:lnL cap="flat">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1.4</a:t>
                      </a:r>
                    </a:p>
                  </a:txBody>
                  <a:tcPr marT="45719" marB="45719" horzOverflow="overflow">
                    <a:lnL>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0.9</a:t>
                      </a:r>
                    </a:p>
                  </a:txBody>
                  <a:tcPr marT="45719" marB="45719" horzOverflow="overflow">
                    <a:lnL>
                      <a:noFill/>
                    </a:lnL>
                    <a:lnR cap="flat">
                      <a:noFill/>
                    </a:lnR>
                    <a:lnT>
                      <a:noFill/>
                    </a:lnT>
                    <a:lnB>
                      <a:noFill/>
                    </a:lnB>
                    <a:lnTlToBr>
                      <a:noFill/>
                    </a:lnTlToBr>
                    <a:lnBlToTr>
                      <a:noFill/>
                    </a:lnBlToTr>
                    <a:solidFill>
                      <a:schemeClr val="tx2"/>
                    </a:solidFill>
                  </a:tcPr>
                </a:tc>
              </a:tr>
              <a:tr h="287983">
                <a:tc>
                  <a:txBody>
                    <a:bodyPr/>
                    <a:lstStyle/>
                    <a:p>
                      <a:pPr marL="0" marR="0" lvl="0" indent="0" algn="l"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France</a:t>
                      </a:r>
                    </a:p>
                  </a:txBody>
                  <a:tcPr marT="45719" marB="45719" horzOverflow="overflow">
                    <a:lnL cap="flat">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1.4</a:t>
                      </a:r>
                    </a:p>
                  </a:txBody>
                  <a:tcPr marT="45719" marB="45719" horzOverflow="overflow">
                    <a:lnL>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1.5</a:t>
                      </a:r>
                    </a:p>
                  </a:txBody>
                  <a:tcPr marT="45719" marB="45719" horzOverflow="overflow">
                    <a:lnL>
                      <a:noFill/>
                    </a:lnL>
                    <a:lnR cap="flat">
                      <a:noFill/>
                    </a:lnR>
                    <a:lnT>
                      <a:noFill/>
                    </a:lnT>
                    <a:lnB>
                      <a:noFill/>
                    </a:lnB>
                    <a:lnTlToBr>
                      <a:noFill/>
                    </a:lnTlToBr>
                    <a:lnBlToTr>
                      <a:noFill/>
                    </a:lnBlToTr>
                    <a:solidFill>
                      <a:schemeClr val="folHlink"/>
                    </a:solidFill>
                  </a:tcPr>
                </a:tc>
              </a:tr>
              <a:tr h="279651">
                <a:tc>
                  <a:txBody>
                    <a:bodyPr/>
                    <a:lstStyle/>
                    <a:p>
                      <a:pPr marL="0" marR="0" lvl="0" indent="0" algn="l"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Italy</a:t>
                      </a:r>
                    </a:p>
                  </a:txBody>
                  <a:tcPr marT="45719" marB="45719" horzOverflow="overflow">
                    <a:lnL cap="flat">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1.2</a:t>
                      </a:r>
                    </a:p>
                  </a:txBody>
                  <a:tcPr marT="45719" marB="45719" horzOverflow="overflow">
                    <a:lnL>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1.5</a:t>
                      </a:r>
                    </a:p>
                  </a:txBody>
                  <a:tcPr marT="45719" marB="45719" horzOverflow="overflow">
                    <a:lnL>
                      <a:noFill/>
                    </a:lnL>
                    <a:lnR cap="flat">
                      <a:noFill/>
                    </a:lnR>
                    <a:lnT>
                      <a:noFill/>
                    </a:lnT>
                    <a:lnB>
                      <a:noFill/>
                    </a:lnB>
                    <a:lnTlToBr>
                      <a:noFill/>
                    </a:lnTlToBr>
                    <a:lnBlToTr>
                      <a:noFill/>
                    </a:lnBlToTr>
                    <a:solidFill>
                      <a:schemeClr val="tx2"/>
                    </a:solidFill>
                  </a:tcPr>
                </a:tc>
              </a:tr>
              <a:tr h="255569">
                <a:tc>
                  <a:txBody>
                    <a:bodyPr/>
                    <a:lstStyle/>
                    <a:p>
                      <a:pPr marL="0" marR="0" lvl="0" indent="0" algn="l"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Japan</a:t>
                      </a:r>
                    </a:p>
                  </a:txBody>
                  <a:tcPr marT="45719" marB="45719" horzOverflow="overflow">
                    <a:lnL cap="flat">
                      <a:noFill/>
                    </a:lnL>
                    <a:lnR>
                      <a:noFill/>
                    </a:lnR>
                    <a:lnT>
                      <a:noFill/>
                    </a:lnT>
                    <a:lnB cap="flat">
                      <a:noFill/>
                    </a:lnB>
                    <a:lnTlToBr>
                      <a:noFill/>
                    </a:lnTlToBr>
                    <a:lnBlToTr>
                      <a:noFill/>
                    </a:lnBlToTr>
                    <a:solidFill>
                      <a:schemeClr val="folHlink"/>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0.8</a:t>
                      </a:r>
                    </a:p>
                  </a:txBody>
                  <a:tcPr marT="45719" marB="45719" horzOverflow="overflow">
                    <a:lnL>
                      <a:noFill/>
                    </a:lnL>
                    <a:lnR>
                      <a:noFill/>
                    </a:lnR>
                    <a:lnT>
                      <a:noFill/>
                    </a:lnT>
                    <a:lnB cap="flat">
                      <a:noFill/>
                    </a:lnB>
                    <a:lnTlToBr>
                      <a:noFill/>
                    </a:lnTlToBr>
                    <a:lnBlToTr>
                      <a:noFill/>
                    </a:lnBlToTr>
                    <a:solidFill>
                      <a:schemeClr val="folHlink"/>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1.2</a:t>
                      </a:r>
                    </a:p>
                  </a:txBody>
                  <a:tcPr marT="45719" marB="45719" horzOverflow="overflow">
                    <a:lnL>
                      <a:noFill/>
                    </a:lnL>
                    <a:lnR cap="flat">
                      <a:noFill/>
                    </a:lnR>
                    <a:lnT>
                      <a:noFill/>
                    </a:lnT>
                    <a:lnB cap="flat">
                      <a:noFill/>
                    </a:lnB>
                    <a:lnTlToBr>
                      <a:noFill/>
                    </a:lnTlToBr>
                    <a:lnBlToTr>
                      <a:noFill/>
                    </a:lnBlToTr>
                    <a:solidFill>
                      <a:schemeClr val="folHlink"/>
                    </a:solidFill>
                  </a:tcPr>
                </a:tc>
              </a:tr>
            </a:tbl>
          </a:graphicData>
        </a:graphic>
      </p:graphicFrame>
      <p:sp>
        <p:nvSpPr>
          <p:cNvPr id="37941" name="Rectangle 62"/>
          <p:cNvSpPr>
            <a:spLocks noGrp="1" noChangeArrowheads="1"/>
          </p:cNvSpPr>
          <p:nvPr>
            <p:ph type="title"/>
          </p:nvPr>
        </p:nvSpPr>
        <p:spPr>
          <a:xfrm>
            <a:off x="247654" y="229096"/>
            <a:ext cx="8355013" cy="707886"/>
          </a:xfrm>
        </p:spPr>
        <p:txBody>
          <a:bodyPr/>
          <a:lstStyle/>
          <a:p>
            <a:pPr eaLnBrk="1" hangingPunct="1"/>
            <a:r>
              <a:rPr lang="en-US" dirty="0" smtClean="0"/>
              <a:t>Global Medium-Term Economic Growth and Inflation Prospects (2016-2026)</a:t>
            </a:r>
            <a:endParaRPr lang="en-AU" dirty="0" smtClean="0"/>
          </a:p>
        </p:txBody>
      </p:sp>
    </p:spTree>
    <p:extLst>
      <p:ext uri="{BB962C8B-B14F-4D97-AF65-F5344CB8AC3E}">
        <p14:creationId xmlns:p14="http://schemas.microsoft.com/office/powerpoint/2010/main" val="439344712"/>
      </p:ext>
    </p:extLst>
  </p:cSld>
  <p:clrMapOvr>
    <a:masterClrMapping/>
  </p:clrMapOvr>
  <p:transition>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lide Number Placeholder 3"/>
          <p:cNvSpPr>
            <a:spLocks noGrp="1"/>
          </p:cNvSpPr>
          <p:nvPr>
            <p:ph type="sldNum" sz="quarter" idx="10"/>
          </p:nvPr>
        </p:nvSpPr>
        <p:spPr/>
        <p:txBody>
          <a:bodyPr/>
          <a:lstStyle/>
          <a:p>
            <a:pPr>
              <a:defRPr/>
            </a:pPr>
            <a:fld id="{9A4577F2-7981-418B-AA97-7BD6C71F9860}" type="slidenum">
              <a:rPr lang="en-AU"/>
              <a:pPr>
                <a:defRPr/>
              </a:pPr>
              <a:t>32</a:t>
            </a:fld>
            <a:endParaRPr lang="en-AU"/>
          </a:p>
        </p:txBody>
      </p:sp>
      <p:sp>
        <p:nvSpPr>
          <p:cNvPr id="38915" name="Rectangle 2"/>
          <p:cNvSpPr>
            <a:spLocks noGrp="1" noChangeArrowheads="1"/>
          </p:cNvSpPr>
          <p:nvPr>
            <p:ph type="title"/>
          </p:nvPr>
        </p:nvSpPr>
        <p:spPr>
          <a:xfrm>
            <a:off x="244479" y="226288"/>
            <a:ext cx="8315325" cy="707886"/>
          </a:xfrm>
        </p:spPr>
        <p:txBody>
          <a:bodyPr/>
          <a:lstStyle/>
          <a:p>
            <a:pPr eaLnBrk="1" hangingPunct="1"/>
            <a:r>
              <a:rPr lang="en-US" dirty="0" smtClean="0"/>
              <a:t>Asia-Pacific Medium-Term Economic Growth and Inflation Prospects (2016-2026)</a:t>
            </a:r>
            <a:endParaRPr lang="en-AU" dirty="0" smtClean="0"/>
          </a:p>
        </p:txBody>
      </p:sp>
      <p:graphicFrame>
        <p:nvGraphicFramePr>
          <p:cNvPr id="3056643" name="Group 3"/>
          <p:cNvGraphicFramePr>
            <a:graphicFrameLocks noGrp="1"/>
          </p:cNvGraphicFramePr>
          <p:nvPr>
            <p:ph idx="1"/>
            <p:extLst>
              <p:ext uri="{D42A27DB-BD31-4B8C-83A1-F6EECF244321}">
                <p14:modId xmlns:p14="http://schemas.microsoft.com/office/powerpoint/2010/main" val="3050459461"/>
              </p:ext>
            </p:extLst>
          </p:nvPr>
        </p:nvGraphicFramePr>
        <p:xfrm>
          <a:off x="338138" y="1227142"/>
          <a:ext cx="8475662" cy="4505417"/>
        </p:xfrm>
        <a:graphic>
          <a:graphicData uri="http://schemas.openxmlformats.org/drawingml/2006/table">
            <a:tbl>
              <a:tblPr/>
              <a:tblGrid>
                <a:gridCol w="3751262"/>
                <a:gridCol w="2247900"/>
                <a:gridCol w="2476500"/>
              </a:tblGrid>
              <a:tr h="404813">
                <a:tc>
                  <a:txBody>
                    <a:bodyPr/>
                    <a:lstStyle/>
                    <a:p>
                      <a:pPr marL="0" marR="0" lvl="0" indent="0" algn="ctr" defTabSz="914400" rtl="0" eaLnBrk="1" fontAlgn="base" latinLnBrk="0" hangingPunct="1">
                        <a:lnSpc>
                          <a:spcPct val="100000"/>
                        </a:lnSpc>
                        <a:spcBef>
                          <a:spcPct val="100000"/>
                        </a:spcBef>
                        <a:spcAft>
                          <a:spcPct val="0"/>
                        </a:spcAft>
                        <a:buClr>
                          <a:schemeClr val="accent1"/>
                        </a:buClr>
                        <a:buSzTx/>
                        <a:buFont typeface="Wingdings" pitchFamily="2" charset="2"/>
                        <a:buNone/>
                        <a:tabLst/>
                      </a:pPr>
                      <a:endParaRPr kumimoji="0" lang="en-AU" sz="1600" b="1" i="0" u="none" strike="noStrike" cap="none" normalizeH="0" baseline="0" dirty="0" smtClean="0">
                        <a:ln>
                          <a:noFill/>
                        </a:ln>
                        <a:solidFill>
                          <a:schemeClr val="bg2"/>
                        </a:solidFill>
                        <a:effectLst/>
                        <a:latin typeface="Arial" charset="0"/>
                      </a:endParaRPr>
                    </a:p>
                  </a:txBody>
                  <a:tcPr marT="45719" marB="45719" horzOverflow="overflow">
                    <a:lnL cap="flat">
                      <a:noFill/>
                    </a:lnL>
                    <a:lnR>
                      <a:noFill/>
                    </a:lnR>
                    <a:lnT cap="flat">
                      <a:noFill/>
                    </a:lnT>
                    <a:lnB>
                      <a:noFill/>
                    </a:lnB>
                    <a:lnTlToBr>
                      <a:noFill/>
                    </a:lnTlToBr>
                    <a:lnBlToTr>
                      <a:noFill/>
                    </a:lnBlToTr>
                    <a:gradFill rotWithShape="0">
                      <a:gsLst>
                        <a:gs pos="0">
                          <a:schemeClr val="folHlink"/>
                        </a:gs>
                        <a:gs pos="100000">
                          <a:schemeClr val="tx2"/>
                        </a:gs>
                      </a:gsLst>
                      <a:lin ang="5400000" scaled="1"/>
                    </a:gradFill>
                  </a:tcPr>
                </a:tc>
                <a:tc>
                  <a:txBody>
                    <a:bodyPr/>
                    <a:lstStyle/>
                    <a:p>
                      <a:pPr marL="0" marR="0" lvl="0" indent="0" algn="ctr" defTabSz="914400" rtl="0" eaLnBrk="1" fontAlgn="base" latinLnBrk="0" hangingPunct="1">
                        <a:lnSpc>
                          <a:spcPct val="105000"/>
                        </a:lnSpc>
                        <a:spcBef>
                          <a:spcPct val="0"/>
                        </a:spcBef>
                        <a:spcAft>
                          <a:spcPct val="0"/>
                        </a:spcAft>
                        <a:buClr>
                          <a:schemeClr val="accent1"/>
                        </a:buClr>
                        <a:buSzTx/>
                        <a:buFont typeface="Wingdings" pitchFamily="2" charset="2"/>
                        <a:buNone/>
                        <a:tabLst/>
                      </a:pPr>
                      <a:r>
                        <a:rPr kumimoji="0" lang="en-US" sz="1400" b="1" i="0" u="none" strike="noStrike" cap="none" normalizeH="0" baseline="0" smtClean="0">
                          <a:ln>
                            <a:noFill/>
                          </a:ln>
                          <a:solidFill>
                            <a:schemeClr val="bg2"/>
                          </a:solidFill>
                          <a:effectLst/>
                          <a:latin typeface="Arial" charset="0"/>
                        </a:rPr>
                        <a:t>GDP</a:t>
                      </a:r>
                      <a:endParaRPr kumimoji="0" lang="en-AU" sz="1400" b="1" i="0" u="none" strike="noStrike" cap="none" normalizeH="0" baseline="0" smtClean="0">
                        <a:ln>
                          <a:noFill/>
                        </a:ln>
                        <a:solidFill>
                          <a:schemeClr val="bg2"/>
                        </a:solidFill>
                        <a:effectLst/>
                        <a:latin typeface="Arial" charset="0"/>
                      </a:endParaRPr>
                    </a:p>
                  </a:txBody>
                  <a:tcPr marT="45719" marB="45719" horzOverflow="overflow">
                    <a:lnL>
                      <a:noFill/>
                    </a:lnL>
                    <a:lnR>
                      <a:noFill/>
                    </a:lnR>
                    <a:lnT cap="flat">
                      <a:noFill/>
                    </a:lnT>
                    <a:lnB>
                      <a:noFill/>
                    </a:lnB>
                    <a:lnTlToBr>
                      <a:noFill/>
                    </a:lnTlToBr>
                    <a:lnBlToTr>
                      <a:noFill/>
                    </a:lnBlToTr>
                    <a:gradFill rotWithShape="0">
                      <a:gsLst>
                        <a:gs pos="0">
                          <a:schemeClr val="folHlink"/>
                        </a:gs>
                        <a:gs pos="100000">
                          <a:schemeClr val="tx2"/>
                        </a:gs>
                      </a:gsLst>
                      <a:lin ang="5400000" scaled="1"/>
                    </a:gradFill>
                  </a:tcPr>
                </a:tc>
                <a:tc>
                  <a:txBody>
                    <a:bodyPr/>
                    <a:lstStyle/>
                    <a:p>
                      <a:pPr marL="0" marR="0" lvl="0" indent="0" algn="ctr" defTabSz="914400" rtl="0" eaLnBrk="1" fontAlgn="base" latinLnBrk="0" hangingPunct="1">
                        <a:lnSpc>
                          <a:spcPct val="105000"/>
                        </a:lnSpc>
                        <a:spcBef>
                          <a:spcPct val="0"/>
                        </a:spcBef>
                        <a:spcAft>
                          <a:spcPct val="0"/>
                        </a:spcAft>
                        <a:buClr>
                          <a:schemeClr val="accent1"/>
                        </a:buClr>
                        <a:buSzTx/>
                        <a:buFont typeface="Wingdings" pitchFamily="2" charset="2"/>
                        <a:buNone/>
                        <a:tabLst/>
                      </a:pPr>
                      <a:r>
                        <a:rPr kumimoji="0" lang="en-US" sz="1400" b="1" i="0" u="none" strike="noStrike" cap="none" normalizeH="0" baseline="0" dirty="0" smtClean="0">
                          <a:ln>
                            <a:noFill/>
                          </a:ln>
                          <a:solidFill>
                            <a:schemeClr val="bg2"/>
                          </a:solidFill>
                          <a:effectLst/>
                          <a:latin typeface="Arial" charset="0"/>
                        </a:rPr>
                        <a:t>Consumer Prices</a:t>
                      </a:r>
                      <a:endParaRPr kumimoji="0" lang="en-AU" sz="1400" b="1" i="0" u="none" strike="noStrike" cap="none" normalizeH="0" baseline="0" dirty="0" smtClean="0">
                        <a:ln>
                          <a:noFill/>
                        </a:ln>
                        <a:solidFill>
                          <a:schemeClr val="bg2"/>
                        </a:solidFill>
                        <a:effectLst/>
                        <a:latin typeface="Arial" charset="0"/>
                      </a:endParaRPr>
                    </a:p>
                  </a:txBody>
                  <a:tcPr marT="45719" marB="45719" horzOverflow="overflow">
                    <a:lnL>
                      <a:noFill/>
                    </a:lnL>
                    <a:lnR cap="flat">
                      <a:noFill/>
                    </a:lnR>
                    <a:lnT cap="flat">
                      <a:noFill/>
                    </a:lnT>
                    <a:lnB>
                      <a:noFill/>
                    </a:lnB>
                    <a:lnTlToBr>
                      <a:noFill/>
                    </a:lnTlToBr>
                    <a:lnBlToTr>
                      <a:noFill/>
                    </a:lnBlToTr>
                    <a:gradFill rotWithShape="0">
                      <a:gsLst>
                        <a:gs pos="0">
                          <a:schemeClr val="folHlink"/>
                        </a:gs>
                        <a:gs pos="100000">
                          <a:schemeClr val="tx2"/>
                        </a:gs>
                      </a:gsLst>
                      <a:lin ang="5400000" scaled="1"/>
                    </a:gradFill>
                  </a:tcPr>
                </a:tc>
              </a:tr>
              <a:tr h="315913">
                <a:tc>
                  <a:txBody>
                    <a:bodyPr/>
                    <a:lstStyle/>
                    <a:p>
                      <a:pPr marL="0" marR="0" lvl="0" indent="0" algn="l"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rPr>
                        <a:t>India</a:t>
                      </a:r>
                      <a:endParaRPr kumimoji="0" lang="en-AU" sz="1600" b="1" i="0" u="none" strike="noStrike" cap="none" normalizeH="0" baseline="0" dirty="0" smtClean="0">
                        <a:ln>
                          <a:noFill/>
                        </a:ln>
                        <a:solidFill>
                          <a:schemeClr val="bg2"/>
                        </a:solidFill>
                        <a:effectLst/>
                        <a:latin typeface="Arial" charset="0"/>
                      </a:endParaRPr>
                    </a:p>
                  </a:txBody>
                  <a:tcPr marT="45719" marB="45719" horzOverflow="overflow">
                    <a:lnL cap="flat">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rPr>
                        <a:t>7.7</a:t>
                      </a:r>
                      <a:endParaRPr kumimoji="0" lang="en-AU" sz="1600" b="1" i="0" u="none" strike="noStrike" cap="none" normalizeH="0" baseline="0" dirty="0" smtClean="0">
                        <a:ln>
                          <a:noFill/>
                        </a:ln>
                        <a:solidFill>
                          <a:schemeClr val="bg2"/>
                        </a:solidFill>
                        <a:effectLst/>
                        <a:latin typeface="Arial" charset="0"/>
                      </a:endParaRPr>
                    </a:p>
                  </a:txBody>
                  <a:tcPr marT="45719" marB="45719" horzOverflow="overflow">
                    <a:lnL>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5.2</a:t>
                      </a:r>
                    </a:p>
                  </a:txBody>
                  <a:tcPr marT="45719" marB="45719" horzOverflow="overflow">
                    <a:lnL>
                      <a:noFill/>
                    </a:lnL>
                    <a:lnR cap="flat">
                      <a:noFill/>
                    </a:lnR>
                    <a:lnT>
                      <a:noFill/>
                    </a:lnT>
                    <a:lnB>
                      <a:noFill/>
                    </a:lnB>
                    <a:lnTlToBr>
                      <a:noFill/>
                    </a:lnTlToBr>
                    <a:lnBlToTr>
                      <a:noFill/>
                    </a:lnBlToTr>
                    <a:solidFill>
                      <a:schemeClr val="folHlink"/>
                    </a:solidFill>
                  </a:tcPr>
                </a:tc>
              </a:tr>
              <a:tr h="315913">
                <a:tc>
                  <a:txBody>
                    <a:bodyPr/>
                    <a:lstStyle/>
                    <a:p>
                      <a:pPr marL="0" marR="0" lvl="0" indent="0" algn="l"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rPr>
                        <a:t>China</a:t>
                      </a:r>
                      <a:endParaRPr kumimoji="0" lang="en-AU" sz="1600" b="1" i="0" u="none" strike="noStrike" cap="none" normalizeH="0" baseline="0" dirty="0" smtClean="0">
                        <a:ln>
                          <a:noFill/>
                        </a:ln>
                        <a:solidFill>
                          <a:schemeClr val="bg2"/>
                        </a:solidFill>
                        <a:effectLst/>
                        <a:latin typeface="Arial" charset="0"/>
                      </a:endParaRPr>
                    </a:p>
                  </a:txBody>
                  <a:tcPr marT="45719" marB="45719" horzOverflow="overflow">
                    <a:lnL cap="flat">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5.6</a:t>
                      </a:r>
                    </a:p>
                  </a:txBody>
                  <a:tcPr marT="45719" marB="45719" horzOverflow="overflow">
                    <a:lnL>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2.3</a:t>
                      </a:r>
                    </a:p>
                  </a:txBody>
                  <a:tcPr marT="45719" marB="45719" horzOverflow="overflow">
                    <a:lnL>
                      <a:noFill/>
                    </a:lnL>
                    <a:lnR cap="flat">
                      <a:noFill/>
                    </a:lnR>
                    <a:lnT>
                      <a:noFill/>
                    </a:lnT>
                    <a:lnB>
                      <a:noFill/>
                    </a:lnB>
                    <a:lnTlToBr>
                      <a:noFill/>
                    </a:lnTlToBr>
                    <a:lnBlToTr>
                      <a:noFill/>
                    </a:lnBlToTr>
                    <a:solidFill>
                      <a:schemeClr val="tx2"/>
                    </a:solidFill>
                  </a:tcPr>
                </a:tc>
              </a:tr>
              <a:tr h="315913">
                <a:tc>
                  <a:txBody>
                    <a:bodyPr/>
                    <a:lstStyle/>
                    <a:p>
                      <a:pPr marL="0" marR="0" lvl="0" indent="0" algn="l"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Indonesia</a:t>
                      </a:r>
                    </a:p>
                  </a:txBody>
                  <a:tcPr marT="45719" marB="45719" horzOverflow="overflow">
                    <a:lnL cap="flat">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5.5</a:t>
                      </a:r>
                    </a:p>
                  </a:txBody>
                  <a:tcPr marT="45719" marB="45719" horzOverflow="overflow">
                    <a:lnL>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4.7</a:t>
                      </a:r>
                    </a:p>
                  </a:txBody>
                  <a:tcPr marT="45719" marB="45719" horzOverflow="overflow">
                    <a:lnL>
                      <a:noFill/>
                    </a:lnL>
                    <a:lnR cap="flat">
                      <a:noFill/>
                    </a:lnR>
                    <a:lnT>
                      <a:noFill/>
                    </a:lnT>
                    <a:lnB>
                      <a:noFill/>
                    </a:lnB>
                    <a:lnTlToBr>
                      <a:noFill/>
                    </a:lnTlToBr>
                    <a:lnBlToTr>
                      <a:noFill/>
                    </a:lnBlToTr>
                    <a:solidFill>
                      <a:schemeClr val="folHlink"/>
                    </a:solidFill>
                  </a:tcPr>
                </a:tc>
              </a:tr>
              <a:tr h="315913">
                <a:tc>
                  <a:txBody>
                    <a:bodyPr/>
                    <a:lstStyle/>
                    <a:p>
                      <a:pPr marL="0" marR="0" lvl="0" indent="0" algn="l"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Philippines</a:t>
                      </a:r>
                    </a:p>
                  </a:txBody>
                  <a:tcPr marT="45719" marB="45719" horzOverflow="overflow">
                    <a:lnL cap="flat">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5.4</a:t>
                      </a:r>
                    </a:p>
                  </a:txBody>
                  <a:tcPr marT="45719" marB="45719" horzOverflow="overflow">
                    <a:lnL>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3.3</a:t>
                      </a:r>
                    </a:p>
                  </a:txBody>
                  <a:tcPr marT="45719" marB="45719" horzOverflow="overflow">
                    <a:lnL>
                      <a:noFill/>
                    </a:lnL>
                    <a:lnR cap="flat">
                      <a:noFill/>
                    </a:lnR>
                    <a:lnT>
                      <a:noFill/>
                    </a:lnT>
                    <a:lnB>
                      <a:noFill/>
                    </a:lnB>
                    <a:lnTlToBr>
                      <a:noFill/>
                    </a:lnTlToBr>
                    <a:lnBlToTr>
                      <a:noFill/>
                    </a:lnBlToTr>
                    <a:solidFill>
                      <a:schemeClr val="tx2"/>
                    </a:solidFill>
                  </a:tcPr>
                </a:tc>
              </a:tr>
              <a:tr h="317500">
                <a:tc>
                  <a:txBody>
                    <a:bodyPr/>
                    <a:lstStyle/>
                    <a:p>
                      <a:pPr marL="0" marR="0" lvl="0" indent="0" algn="l"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rPr>
                        <a:t>Malaysia</a:t>
                      </a:r>
                      <a:endParaRPr kumimoji="0" lang="en-AU" sz="1600" b="1" i="0" u="none" strike="noStrike" cap="none" normalizeH="0" baseline="0" dirty="0" smtClean="0">
                        <a:ln>
                          <a:noFill/>
                        </a:ln>
                        <a:solidFill>
                          <a:schemeClr val="bg2"/>
                        </a:solidFill>
                        <a:effectLst/>
                        <a:latin typeface="Arial" charset="0"/>
                      </a:endParaRPr>
                    </a:p>
                  </a:txBody>
                  <a:tcPr marT="45719" marB="45719" horzOverflow="overflow">
                    <a:lnL cap="flat">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4.5</a:t>
                      </a:r>
                    </a:p>
                  </a:txBody>
                  <a:tcPr marT="45719" marB="45719" horzOverflow="overflow">
                    <a:lnL>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2.7</a:t>
                      </a:r>
                    </a:p>
                  </a:txBody>
                  <a:tcPr marT="45719" marB="45719" horzOverflow="overflow">
                    <a:lnL>
                      <a:noFill/>
                    </a:lnL>
                    <a:lnR cap="flat">
                      <a:noFill/>
                    </a:lnR>
                    <a:lnT>
                      <a:noFill/>
                    </a:lnT>
                    <a:lnB>
                      <a:noFill/>
                    </a:lnB>
                    <a:lnTlToBr>
                      <a:noFill/>
                    </a:lnTlToBr>
                    <a:lnBlToTr>
                      <a:noFill/>
                    </a:lnBlToTr>
                    <a:solidFill>
                      <a:schemeClr val="folHlink"/>
                    </a:solidFill>
                  </a:tcPr>
                </a:tc>
              </a:tr>
              <a:tr h="306474">
                <a:tc>
                  <a:txBody>
                    <a:bodyPr/>
                    <a:lstStyle/>
                    <a:p>
                      <a:pPr marL="0" marR="0" lvl="0" indent="0" algn="l"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Thailand</a:t>
                      </a:r>
                    </a:p>
                  </a:txBody>
                  <a:tcPr marT="45719" marB="45719" horzOverflow="overflow">
                    <a:lnL cap="flat">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3.0</a:t>
                      </a:r>
                    </a:p>
                  </a:txBody>
                  <a:tcPr marT="45719" marB="45719" horzOverflow="overflow">
                    <a:lnL>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2.2</a:t>
                      </a:r>
                    </a:p>
                  </a:txBody>
                  <a:tcPr marT="45719" marB="45719" horzOverflow="overflow">
                    <a:lnL>
                      <a:noFill/>
                    </a:lnL>
                    <a:lnR cap="flat">
                      <a:noFill/>
                    </a:lnR>
                    <a:lnT>
                      <a:noFill/>
                    </a:lnT>
                    <a:lnB>
                      <a:noFill/>
                    </a:lnB>
                    <a:lnTlToBr>
                      <a:noFill/>
                    </a:lnTlToBr>
                    <a:lnBlToTr>
                      <a:noFill/>
                    </a:lnBlToTr>
                    <a:solidFill>
                      <a:schemeClr val="tx2"/>
                    </a:solidFill>
                  </a:tcPr>
                </a:tc>
              </a:tr>
              <a:tr h="315913">
                <a:tc>
                  <a:txBody>
                    <a:bodyPr/>
                    <a:lstStyle/>
                    <a:p>
                      <a:pPr marL="0" marR="0" lvl="0" indent="0" algn="l"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Australia</a:t>
                      </a:r>
                    </a:p>
                  </a:txBody>
                  <a:tcPr marT="45719" marB="45719" horzOverflow="overflow">
                    <a:lnL cap="flat">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2.7</a:t>
                      </a:r>
                    </a:p>
                  </a:txBody>
                  <a:tcPr marT="45719" marB="45719" horzOverflow="overflow">
                    <a:lnL>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2.5</a:t>
                      </a:r>
                    </a:p>
                  </a:txBody>
                  <a:tcPr marT="45719" marB="45719" horzOverflow="overflow">
                    <a:lnL>
                      <a:noFill/>
                    </a:lnL>
                    <a:lnR cap="flat">
                      <a:noFill/>
                    </a:lnR>
                    <a:lnT>
                      <a:noFill/>
                    </a:lnT>
                    <a:lnB>
                      <a:noFill/>
                    </a:lnB>
                    <a:lnTlToBr>
                      <a:noFill/>
                    </a:lnTlToBr>
                    <a:lnBlToTr>
                      <a:noFill/>
                    </a:lnBlToTr>
                    <a:solidFill>
                      <a:schemeClr val="folHlink"/>
                    </a:solidFill>
                  </a:tcPr>
                </a:tc>
              </a:tr>
              <a:tr h="315913">
                <a:tc>
                  <a:txBody>
                    <a:bodyPr/>
                    <a:lstStyle/>
                    <a:p>
                      <a:pPr marL="0" marR="0" lvl="0" indent="0" algn="l"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rPr>
                        <a:t>Singapore</a:t>
                      </a:r>
                      <a:endParaRPr kumimoji="0" lang="en-AU" sz="1600" b="1" i="0" u="none" strike="noStrike" cap="none" normalizeH="0" baseline="0" dirty="0" smtClean="0">
                        <a:ln>
                          <a:noFill/>
                        </a:ln>
                        <a:solidFill>
                          <a:schemeClr val="bg2"/>
                        </a:solidFill>
                        <a:effectLst/>
                        <a:latin typeface="Arial" charset="0"/>
                      </a:endParaRPr>
                    </a:p>
                  </a:txBody>
                  <a:tcPr marT="45719" marB="45719" horzOverflow="overflow">
                    <a:lnL cap="flat">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2.6</a:t>
                      </a:r>
                    </a:p>
                  </a:txBody>
                  <a:tcPr marT="45719" marB="45719" horzOverflow="overflow">
                    <a:lnL>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1.7</a:t>
                      </a:r>
                    </a:p>
                  </a:txBody>
                  <a:tcPr marT="45719" marB="45719" horzOverflow="overflow">
                    <a:lnL>
                      <a:noFill/>
                    </a:lnL>
                    <a:lnR cap="flat">
                      <a:noFill/>
                    </a:lnR>
                    <a:lnT>
                      <a:noFill/>
                    </a:lnT>
                    <a:lnB>
                      <a:noFill/>
                    </a:lnB>
                    <a:lnTlToBr>
                      <a:noFill/>
                    </a:lnTlToBr>
                    <a:lnBlToTr>
                      <a:noFill/>
                    </a:lnBlToTr>
                    <a:solidFill>
                      <a:schemeClr val="tx2"/>
                    </a:solidFill>
                  </a:tcPr>
                </a:tc>
              </a:tr>
              <a:tr h="315913">
                <a:tc>
                  <a:txBody>
                    <a:bodyPr/>
                    <a:lstStyle/>
                    <a:p>
                      <a:pPr marL="0" marR="0" lvl="0" indent="0" algn="l"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Hong Kong</a:t>
                      </a:r>
                    </a:p>
                  </a:txBody>
                  <a:tcPr marT="45719" marB="45719" horzOverflow="overflow">
                    <a:lnL cap="flat">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2.5</a:t>
                      </a:r>
                    </a:p>
                  </a:txBody>
                  <a:tcPr marT="45719" marB="45719" horzOverflow="overflow">
                    <a:lnL>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2.5</a:t>
                      </a:r>
                    </a:p>
                  </a:txBody>
                  <a:tcPr marT="45719" marB="45719" horzOverflow="overflow">
                    <a:lnL>
                      <a:noFill/>
                    </a:lnL>
                    <a:lnR cap="flat">
                      <a:noFill/>
                    </a:lnR>
                    <a:lnT>
                      <a:noFill/>
                    </a:lnT>
                    <a:lnB>
                      <a:noFill/>
                    </a:lnB>
                    <a:lnTlToBr>
                      <a:noFill/>
                    </a:lnTlToBr>
                    <a:lnBlToTr>
                      <a:noFill/>
                    </a:lnBlToTr>
                    <a:solidFill>
                      <a:schemeClr val="folHlink"/>
                    </a:solidFill>
                  </a:tcPr>
                </a:tc>
              </a:tr>
              <a:tr h="315913">
                <a:tc>
                  <a:txBody>
                    <a:bodyPr/>
                    <a:lstStyle/>
                    <a:p>
                      <a:pPr marL="0" marR="0" lvl="0" indent="0" algn="l"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New Zealand</a:t>
                      </a:r>
                    </a:p>
                  </a:txBody>
                  <a:tcPr marT="45719" marB="45719" horzOverflow="overflow">
                    <a:lnL cap="flat">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2.5</a:t>
                      </a:r>
                    </a:p>
                  </a:txBody>
                  <a:tcPr marT="45719" marB="45719" horzOverflow="overflow">
                    <a:lnL>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1.8</a:t>
                      </a:r>
                    </a:p>
                  </a:txBody>
                  <a:tcPr marT="45719" marB="45719" horzOverflow="overflow">
                    <a:lnL>
                      <a:noFill/>
                    </a:lnL>
                    <a:lnR cap="flat">
                      <a:noFill/>
                    </a:lnR>
                    <a:lnT>
                      <a:noFill/>
                    </a:lnT>
                    <a:lnB>
                      <a:noFill/>
                    </a:lnB>
                    <a:lnTlToBr>
                      <a:noFill/>
                    </a:lnTlToBr>
                    <a:lnBlToTr>
                      <a:noFill/>
                    </a:lnBlToTr>
                    <a:solidFill>
                      <a:schemeClr val="tx2"/>
                    </a:solidFill>
                  </a:tcPr>
                </a:tc>
              </a:tr>
              <a:tr h="317500">
                <a:tc>
                  <a:txBody>
                    <a:bodyPr/>
                    <a:lstStyle/>
                    <a:p>
                      <a:pPr marL="0" marR="0" lvl="0" indent="0" algn="l"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rPr>
                        <a:t>South Korea</a:t>
                      </a:r>
                      <a:endParaRPr kumimoji="0" lang="en-AU" sz="1600" b="1" i="0" u="none" strike="noStrike" cap="none" normalizeH="0" baseline="0" dirty="0" smtClean="0">
                        <a:ln>
                          <a:noFill/>
                        </a:ln>
                        <a:solidFill>
                          <a:schemeClr val="bg2"/>
                        </a:solidFill>
                        <a:effectLst/>
                        <a:latin typeface="Arial" charset="0"/>
                      </a:endParaRPr>
                    </a:p>
                  </a:txBody>
                  <a:tcPr marT="45719" marB="45719" horzOverflow="overflow">
                    <a:lnL cap="flat">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2.3</a:t>
                      </a:r>
                    </a:p>
                  </a:txBody>
                  <a:tcPr marT="45719" marB="45719" horzOverflow="overflow">
                    <a:lnL>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1.9</a:t>
                      </a:r>
                    </a:p>
                  </a:txBody>
                  <a:tcPr marT="45719" marB="45719" horzOverflow="overflow">
                    <a:lnL>
                      <a:noFill/>
                    </a:lnL>
                    <a:lnR cap="flat">
                      <a:noFill/>
                    </a:lnR>
                    <a:lnT>
                      <a:noFill/>
                    </a:lnT>
                    <a:lnB>
                      <a:noFill/>
                    </a:lnB>
                    <a:lnTlToBr>
                      <a:noFill/>
                    </a:lnTlToBr>
                    <a:lnBlToTr>
                      <a:noFill/>
                    </a:lnBlToTr>
                    <a:solidFill>
                      <a:schemeClr val="folHlink"/>
                    </a:solidFill>
                  </a:tcPr>
                </a:tc>
              </a:tr>
              <a:tr h="315913">
                <a:tc>
                  <a:txBody>
                    <a:bodyPr/>
                    <a:lstStyle/>
                    <a:p>
                      <a:pPr marL="0" marR="0" lvl="0" indent="0" algn="l"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rPr>
                        <a:t>Taiwan</a:t>
                      </a:r>
                      <a:endParaRPr kumimoji="0" lang="en-AU" sz="1600" b="1" i="0" u="none" strike="noStrike" cap="none" normalizeH="0" baseline="0" dirty="0" smtClean="0">
                        <a:ln>
                          <a:noFill/>
                        </a:ln>
                        <a:solidFill>
                          <a:schemeClr val="bg2"/>
                        </a:solidFill>
                        <a:effectLst/>
                        <a:latin typeface="Arial" charset="0"/>
                      </a:endParaRPr>
                    </a:p>
                  </a:txBody>
                  <a:tcPr marT="45719" marB="45719" horzOverflow="overflow">
                    <a:lnL cap="flat">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2.2</a:t>
                      </a:r>
                    </a:p>
                  </a:txBody>
                  <a:tcPr marT="45719" marB="45719" horzOverflow="overflow">
                    <a:lnL>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1.6</a:t>
                      </a:r>
                    </a:p>
                  </a:txBody>
                  <a:tcPr marT="45719" marB="45719" horzOverflow="overflow">
                    <a:lnL>
                      <a:noFill/>
                    </a:lnL>
                    <a:lnR cap="flat">
                      <a:noFill/>
                    </a:lnR>
                    <a:lnT>
                      <a:noFill/>
                    </a:lnT>
                    <a:lnB>
                      <a:noFill/>
                    </a:lnB>
                    <a:lnTlToBr>
                      <a:noFill/>
                    </a:lnTlToBr>
                    <a:lnBlToTr>
                      <a:noFill/>
                    </a:lnBlToTr>
                    <a:solidFill>
                      <a:schemeClr val="tx2"/>
                    </a:solidFill>
                  </a:tcPr>
                </a:tc>
              </a:tr>
              <a:tr h="315913">
                <a:tc>
                  <a:txBody>
                    <a:bodyPr/>
                    <a:lstStyle/>
                    <a:p>
                      <a:pPr marL="0" marR="0" lvl="0" indent="0" algn="l"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US" sz="1600" b="1" i="0" u="none" strike="noStrike" cap="none" normalizeH="0" baseline="0" smtClean="0">
                          <a:ln>
                            <a:noFill/>
                          </a:ln>
                          <a:solidFill>
                            <a:schemeClr val="bg2"/>
                          </a:solidFill>
                          <a:effectLst/>
                          <a:latin typeface="Arial" charset="0"/>
                        </a:rPr>
                        <a:t>Japan</a:t>
                      </a:r>
                      <a:endParaRPr kumimoji="0" lang="en-AU" sz="1600" b="1" i="0" u="none" strike="noStrike" cap="none" normalizeH="0" baseline="0" smtClean="0">
                        <a:ln>
                          <a:noFill/>
                        </a:ln>
                        <a:solidFill>
                          <a:schemeClr val="bg2"/>
                        </a:solidFill>
                        <a:effectLst/>
                        <a:latin typeface="Arial" charset="0"/>
                      </a:endParaRPr>
                    </a:p>
                  </a:txBody>
                  <a:tcPr marT="45719" marB="45719" horzOverflow="overflow">
                    <a:lnL cap="flat">
                      <a:noFill/>
                    </a:lnL>
                    <a:lnR>
                      <a:noFill/>
                    </a:lnR>
                    <a:lnT>
                      <a:noFill/>
                    </a:lnT>
                    <a:lnB cap="flat">
                      <a:noFill/>
                    </a:lnB>
                    <a:lnTlToBr>
                      <a:noFill/>
                    </a:lnTlToBr>
                    <a:lnBlToTr>
                      <a:noFill/>
                    </a:lnBlToTr>
                    <a:solidFill>
                      <a:schemeClr val="folHlink"/>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0.8</a:t>
                      </a:r>
                    </a:p>
                  </a:txBody>
                  <a:tcPr marT="45719" marB="45719" horzOverflow="overflow">
                    <a:lnL>
                      <a:noFill/>
                    </a:lnL>
                    <a:lnR>
                      <a:noFill/>
                    </a:lnR>
                    <a:lnT>
                      <a:noFill/>
                    </a:lnT>
                    <a:lnB cap="flat">
                      <a:noFill/>
                    </a:lnB>
                    <a:lnTlToBr>
                      <a:noFill/>
                    </a:lnTlToBr>
                    <a:lnBlToTr>
                      <a:noFill/>
                    </a:lnBlToTr>
                    <a:solidFill>
                      <a:schemeClr val="folHlink"/>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1.2</a:t>
                      </a:r>
                    </a:p>
                  </a:txBody>
                  <a:tcPr marT="45719" marB="45719" horzOverflow="overflow">
                    <a:lnL>
                      <a:noFill/>
                    </a:lnL>
                    <a:lnR cap="flat">
                      <a:noFill/>
                    </a:lnR>
                    <a:lnT>
                      <a:noFill/>
                    </a:lnT>
                    <a:lnB cap="flat">
                      <a:noFill/>
                    </a:lnB>
                    <a:lnTlToBr>
                      <a:noFill/>
                    </a:lnTlToBr>
                    <a:lnBlToTr>
                      <a:noFill/>
                    </a:lnBlToTr>
                    <a:solidFill>
                      <a:schemeClr val="folHlink"/>
                    </a:solidFill>
                  </a:tcPr>
                </a:tc>
              </a:tr>
            </a:tbl>
          </a:graphicData>
        </a:graphic>
      </p:graphicFrame>
      <p:sp>
        <p:nvSpPr>
          <p:cNvPr id="38959" name="Text Box 62"/>
          <p:cNvSpPr txBox="1">
            <a:spLocks noChangeArrowheads="1"/>
          </p:cNvSpPr>
          <p:nvPr/>
        </p:nvSpPr>
        <p:spPr bwMode="auto">
          <a:xfrm>
            <a:off x="342904" y="5818188"/>
            <a:ext cx="2574925" cy="261608"/>
          </a:xfrm>
          <a:prstGeom prst="rect">
            <a:avLst/>
          </a:prstGeom>
          <a:noFill/>
          <a:ln w="9525">
            <a:noFill/>
            <a:miter lim="800000"/>
            <a:headEnd/>
            <a:tailEnd/>
          </a:ln>
        </p:spPr>
        <p:txBody>
          <a:bodyPr tIns="45719" bIns="45719">
            <a:spAutoFit/>
          </a:bodyPr>
          <a:lstStyle/>
          <a:p>
            <a:pPr>
              <a:spcBef>
                <a:spcPct val="50000"/>
              </a:spcBef>
            </a:pPr>
            <a:r>
              <a:rPr lang="en-US" sz="1100">
                <a:latin typeface="Arial" charset="0"/>
              </a:rPr>
              <a:t>Source: Consensus Economics</a:t>
            </a:r>
            <a:endParaRPr lang="en-AU" sz="1100">
              <a:latin typeface="Arial" charset="0"/>
            </a:endParaRPr>
          </a:p>
        </p:txBody>
      </p:sp>
    </p:spTree>
    <p:extLst>
      <p:ext uri="{BB962C8B-B14F-4D97-AF65-F5344CB8AC3E}">
        <p14:creationId xmlns:p14="http://schemas.microsoft.com/office/powerpoint/2010/main" val="3217442846"/>
      </p:ext>
    </p:extLst>
  </p:cSld>
  <p:clrMapOvr>
    <a:masterClrMapping/>
  </p:clrMapOvr>
  <p:transition>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pPr>
              <a:defRPr/>
            </a:pPr>
            <a:fld id="{4FEE130E-C2FF-4FD2-ABAC-9DDAE9C9EA04}" type="slidenum">
              <a:rPr lang="en-AU"/>
              <a:pPr>
                <a:defRPr/>
              </a:pPr>
              <a:t>33</a:t>
            </a:fld>
            <a:endParaRPr lang="en-AU"/>
          </a:p>
        </p:txBody>
      </p:sp>
      <p:sp>
        <p:nvSpPr>
          <p:cNvPr id="39939" name="Rectangle 2"/>
          <p:cNvSpPr>
            <a:spLocks noGrp="1" noChangeArrowheads="1"/>
          </p:cNvSpPr>
          <p:nvPr>
            <p:ph type="title"/>
          </p:nvPr>
        </p:nvSpPr>
        <p:spPr>
          <a:xfrm>
            <a:off x="236542" y="404783"/>
            <a:ext cx="8474075" cy="400110"/>
          </a:xfrm>
        </p:spPr>
        <p:txBody>
          <a:bodyPr/>
          <a:lstStyle/>
          <a:p>
            <a:pPr eaLnBrk="1" hangingPunct="1"/>
            <a:r>
              <a:rPr lang="en-US" dirty="0" smtClean="0"/>
              <a:t>Summary</a:t>
            </a:r>
            <a:endParaRPr lang="en-AU" dirty="0" smtClean="0"/>
          </a:p>
        </p:txBody>
      </p:sp>
      <p:sp>
        <p:nvSpPr>
          <p:cNvPr id="2865155" name="Rectangle 3"/>
          <p:cNvSpPr>
            <a:spLocks noChangeArrowheads="1"/>
          </p:cNvSpPr>
          <p:nvPr/>
        </p:nvSpPr>
        <p:spPr bwMode="auto">
          <a:xfrm>
            <a:off x="241300" y="1330325"/>
            <a:ext cx="8320088" cy="5092700"/>
          </a:xfrm>
          <a:prstGeom prst="rect">
            <a:avLst/>
          </a:prstGeom>
          <a:noFill/>
          <a:ln w="9525">
            <a:noFill/>
            <a:miter lim="800000"/>
            <a:headEnd/>
            <a:tailEnd/>
          </a:ln>
        </p:spPr>
        <p:txBody>
          <a:bodyPr/>
          <a:lstStyle/>
          <a:p>
            <a:pPr marL="533400" indent="-533400">
              <a:spcAft>
                <a:spcPct val="80000"/>
              </a:spcAft>
              <a:buClr>
                <a:schemeClr val="accent1"/>
              </a:buClr>
              <a:buFont typeface="Wingdings" pitchFamily="2" charset="2"/>
              <a:buChar char="à"/>
            </a:pPr>
            <a:r>
              <a:rPr lang="en-US" sz="1800" dirty="0">
                <a:cs typeface="Arial" pitchFamily="34" charset="0"/>
              </a:rPr>
              <a:t>The big question in the US has shifted from when rates will begin to rise to how rapidly they will do so.</a:t>
            </a:r>
          </a:p>
          <a:p>
            <a:pPr marL="533400" indent="-533400">
              <a:spcAft>
                <a:spcPct val="80000"/>
              </a:spcAft>
              <a:buClr>
                <a:schemeClr val="accent1"/>
              </a:buClr>
              <a:buFont typeface="Wingdings" pitchFamily="2" charset="2"/>
              <a:buChar char="à"/>
            </a:pPr>
            <a:r>
              <a:rPr lang="en-US" sz="1800" dirty="0">
                <a:cs typeface="Arial" pitchFamily="34" charset="0"/>
              </a:rPr>
              <a:t>We will always worry about China, but we shouldn’t worry about its share market.</a:t>
            </a:r>
          </a:p>
          <a:p>
            <a:pPr marL="533400" indent="-533400">
              <a:spcAft>
                <a:spcPct val="80000"/>
              </a:spcAft>
              <a:buClr>
                <a:schemeClr val="accent1"/>
              </a:buClr>
              <a:buFont typeface="Wingdings" pitchFamily="2" charset="2"/>
              <a:buChar char="à"/>
            </a:pPr>
            <a:r>
              <a:rPr lang="en-US" sz="1800" dirty="0">
                <a:latin typeface="Arial" charset="0"/>
              </a:rPr>
              <a:t>The Australian economy should continue to experience only moderate growth. The mining investment boom has ended with no significant pickup to date in non-mining </a:t>
            </a:r>
            <a:r>
              <a:rPr lang="en-US" sz="1800" dirty="0" err="1">
                <a:latin typeface="Arial" charset="0"/>
              </a:rPr>
              <a:t>capex</a:t>
            </a:r>
            <a:r>
              <a:rPr lang="en-US" sz="1800" dirty="0">
                <a:latin typeface="Arial" charset="0"/>
              </a:rPr>
              <a:t>.</a:t>
            </a:r>
          </a:p>
          <a:p>
            <a:pPr marL="533400" indent="-533400">
              <a:spcAft>
                <a:spcPct val="80000"/>
              </a:spcAft>
              <a:buClr>
                <a:schemeClr val="accent1"/>
              </a:buClr>
              <a:buFont typeface="Wingdings" pitchFamily="2" charset="2"/>
              <a:buChar char="à"/>
            </a:pPr>
            <a:r>
              <a:rPr lang="en-AU" sz="1800" dirty="0">
                <a:latin typeface="Arial" charset="0"/>
              </a:rPr>
              <a:t>The cash rate </a:t>
            </a:r>
            <a:r>
              <a:rPr lang="en-AU" sz="1800" dirty="0" smtClean="0">
                <a:latin typeface="Arial" charset="0"/>
              </a:rPr>
              <a:t>is likely to fall again.</a:t>
            </a:r>
            <a:endParaRPr lang="en-AU" sz="1800" dirty="0">
              <a:latin typeface="Arial" charset="0"/>
            </a:endParaRPr>
          </a:p>
          <a:p>
            <a:pPr marL="533400" indent="-533400">
              <a:spcAft>
                <a:spcPct val="80000"/>
              </a:spcAft>
              <a:buClr>
                <a:schemeClr val="accent1"/>
              </a:buClr>
              <a:buFont typeface="Wingdings" pitchFamily="2" charset="2"/>
              <a:buChar char="à"/>
            </a:pPr>
            <a:r>
              <a:rPr lang="en-US" sz="1800" dirty="0">
                <a:latin typeface="Arial" charset="0"/>
              </a:rPr>
              <a:t>The exchange rate is close to fair value.</a:t>
            </a:r>
          </a:p>
          <a:p>
            <a:pPr marL="533400" indent="-533400">
              <a:spcAft>
                <a:spcPct val="80000"/>
              </a:spcAft>
              <a:buClr>
                <a:schemeClr val="accent1"/>
              </a:buClr>
              <a:buFont typeface="Wingdings" pitchFamily="2" charset="2"/>
              <a:buChar char="à"/>
            </a:pPr>
            <a:r>
              <a:rPr lang="en-US" sz="1800" dirty="0">
                <a:latin typeface="Arial" charset="0"/>
              </a:rPr>
              <a:t>The Australian share market is cheap when compared with other forms of investment.</a:t>
            </a:r>
          </a:p>
          <a:p>
            <a:pPr marL="533400" indent="-533400">
              <a:spcAft>
                <a:spcPct val="80000"/>
              </a:spcAft>
              <a:buClr>
                <a:schemeClr val="accent1"/>
              </a:buClr>
            </a:pPr>
            <a:endParaRPr lang="en-US" sz="2000" dirty="0">
              <a:latin typeface="Arial" charset="0"/>
            </a:endParaRPr>
          </a:p>
          <a:p>
            <a:pPr marL="533400" indent="-533400">
              <a:spcAft>
                <a:spcPct val="80000"/>
              </a:spcAft>
              <a:buClr>
                <a:schemeClr val="accent1"/>
              </a:buClr>
              <a:buFont typeface="Wingdings" pitchFamily="2" charset="2"/>
              <a:buChar char="à"/>
            </a:pPr>
            <a:endParaRPr lang="en-US" sz="2000" dirty="0">
              <a:latin typeface="Arial" charset="0"/>
            </a:endParaRPr>
          </a:p>
          <a:p>
            <a:pPr marL="533400" indent="-533400">
              <a:spcAft>
                <a:spcPct val="80000"/>
              </a:spcAft>
              <a:buClr>
                <a:schemeClr val="accent1"/>
              </a:buClr>
              <a:buFont typeface="Wingdings" pitchFamily="2" charset="2"/>
              <a:buChar char="à"/>
            </a:pPr>
            <a:endParaRPr lang="en-US" sz="2000" dirty="0">
              <a:latin typeface="Arial" charset="0"/>
            </a:endParaRPr>
          </a:p>
          <a:p>
            <a:pPr marL="533400" indent="-533400">
              <a:spcAft>
                <a:spcPct val="80000"/>
              </a:spcAft>
              <a:buClr>
                <a:schemeClr val="accent1"/>
              </a:buClr>
              <a:buFont typeface="Wingdings" pitchFamily="2" charset="2"/>
              <a:buChar char="à"/>
            </a:pPr>
            <a:endParaRPr lang="en-US" sz="2000" dirty="0">
              <a:latin typeface="Arial" charset="0"/>
            </a:endParaRPr>
          </a:p>
          <a:p>
            <a:pPr marL="533400" indent="-533400">
              <a:spcAft>
                <a:spcPct val="80000"/>
              </a:spcAft>
              <a:buClr>
                <a:schemeClr val="accent1"/>
              </a:buClr>
              <a:buFont typeface="Wingdings" pitchFamily="2" charset="2"/>
              <a:buChar char="à"/>
            </a:pPr>
            <a:endParaRPr lang="en-US" sz="2000" dirty="0">
              <a:latin typeface="Arial" charset="0"/>
            </a:endParaRPr>
          </a:p>
          <a:p>
            <a:pPr marL="533400" indent="-533400">
              <a:spcAft>
                <a:spcPct val="80000"/>
              </a:spcAft>
              <a:buClr>
                <a:schemeClr val="accent1"/>
              </a:buClr>
              <a:buFont typeface="Wingdings" pitchFamily="2" charset="2"/>
              <a:buChar char="à"/>
            </a:pPr>
            <a:endParaRPr lang="en-AU" sz="2400" dirty="0">
              <a:latin typeface="Arial" charset="0"/>
            </a:endParaRPr>
          </a:p>
        </p:txBody>
      </p:sp>
    </p:spTree>
    <p:extLst>
      <p:ext uri="{BB962C8B-B14F-4D97-AF65-F5344CB8AC3E}">
        <p14:creationId xmlns:p14="http://schemas.microsoft.com/office/powerpoint/2010/main" val="14528008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5155">
                                            <p:txEl>
                                              <p:pRg st="0" end="0"/>
                                            </p:txEl>
                                          </p:spTgt>
                                        </p:tgtEl>
                                        <p:attrNameLst>
                                          <p:attrName>style.visibility</p:attrName>
                                        </p:attrNameLst>
                                      </p:cBhvr>
                                      <p:to>
                                        <p:strVal val="visible"/>
                                      </p:to>
                                    </p:set>
                                    <p:anim calcmode="lin" valueType="num">
                                      <p:cBhvr additive="base">
                                        <p:cTn id="7" dur="500" fill="hold"/>
                                        <p:tgtEl>
                                          <p:spTgt spid="28651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651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65155">
                                            <p:txEl>
                                              <p:pRg st="1" end="1"/>
                                            </p:txEl>
                                          </p:spTgt>
                                        </p:tgtEl>
                                        <p:attrNameLst>
                                          <p:attrName>style.visibility</p:attrName>
                                        </p:attrNameLst>
                                      </p:cBhvr>
                                      <p:to>
                                        <p:strVal val="visible"/>
                                      </p:to>
                                    </p:set>
                                    <p:anim calcmode="lin" valueType="num">
                                      <p:cBhvr additive="base">
                                        <p:cTn id="13" dur="500" fill="hold"/>
                                        <p:tgtEl>
                                          <p:spTgt spid="28651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651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65155">
                                            <p:txEl>
                                              <p:pRg st="2" end="2"/>
                                            </p:txEl>
                                          </p:spTgt>
                                        </p:tgtEl>
                                        <p:attrNameLst>
                                          <p:attrName>style.visibility</p:attrName>
                                        </p:attrNameLst>
                                      </p:cBhvr>
                                      <p:to>
                                        <p:strVal val="visible"/>
                                      </p:to>
                                    </p:set>
                                    <p:anim calcmode="lin" valueType="num">
                                      <p:cBhvr additive="base">
                                        <p:cTn id="19" dur="500" fill="hold"/>
                                        <p:tgtEl>
                                          <p:spTgt spid="28651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651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65155">
                                            <p:txEl>
                                              <p:pRg st="3" end="3"/>
                                            </p:txEl>
                                          </p:spTgt>
                                        </p:tgtEl>
                                        <p:attrNameLst>
                                          <p:attrName>style.visibility</p:attrName>
                                        </p:attrNameLst>
                                      </p:cBhvr>
                                      <p:to>
                                        <p:strVal val="visible"/>
                                      </p:to>
                                    </p:set>
                                    <p:anim calcmode="lin" valueType="num">
                                      <p:cBhvr additive="base">
                                        <p:cTn id="25" dur="500" fill="hold"/>
                                        <p:tgtEl>
                                          <p:spTgt spid="28651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651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865155">
                                            <p:txEl>
                                              <p:pRg st="4" end="4"/>
                                            </p:txEl>
                                          </p:spTgt>
                                        </p:tgtEl>
                                        <p:attrNameLst>
                                          <p:attrName>style.visibility</p:attrName>
                                        </p:attrNameLst>
                                      </p:cBhvr>
                                      <p:to>
                                        <p:strVal val="visible"/>
                                      </p:to>
                                    </p:set>
                                    <p:anim calcmode="lin" valueType="num">
                                      <p:cBhvr additive="base">
                                        <p:cTn id="31" dur="500" fill="hold"/>
                                        <p:tgtEl>
                                          <p:spTgt spid="286515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8651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865155">
                                            <p:txEl>
                                              <p:pRg st="5" end="5"/>
                                            </p:txEl>
                                          </p:spTgt>
                                        </p:tgtEl>
                                        <p:attrNameLst>
                                          <p:attrName>style.visibility</p:attrName>
                                        </p:attrNameLst>
                                      </p:cBhvr>
                                      <p:to>
                                        <p:strVal val="visible"/>
                                      </p:to>
                                    </p:set>
                                    <p:anim calcmode="lin" valueType="num">
                                      <p:cBhvr additive="base">
                                        <p:cTn id="37" dur="500" fill="hold"/>
                                        <p:tgtEl>
                                          <p:spTgt spid="286515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86515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5155"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 long and thanks for all the fishes</a:t>
            </a:r>
            <a:endParaRPr lang="en-AU" dirty="0"/>
          </a:p>
        </p:txBody>
      </p:sp>
      <p:sp>
        <p:nvSpPr>
          <p:cNvPr id="3" name="Slide Number Placeholder 2"/>
          <p:cNvSpPr>
            <a:spLocks noGrp="1"/>
          </p:cNvSpPr>
          <p:nvPr>
            <p:ph type="sldNum" sz="quarter" idx="10"/>
          </p:nvPr>
        </p:nvSpPr>
        <p:spPr/>
        <p:txBody>
          <a:bodyPr/>
          <a:lstStyle/>
          <a:p>
            <a:fld id="{37E317D0-18B5-449E-AD3F-AE61DDAF8BA1}" type="slidenum">
              <a:rPr lang="en-AU" smtClean="0"/>
              <a:pPr/>
              <a:t>34</a:t>
            </a:fld>
            <a:endParaRPr lang="en-AU"/>
          </a:p>
        </p:txBody>
      </p:sp>
      <p:pic>
        <p:nvPicPr>
          <p:cNvPr id="4" name="Picture 3"/>
          <p:cNvPicPr>
            <a:picLocks noChangeAspect="1"/>
          </p:cNvPicPr>
          <p:nvPr/>
        </p:nvPicPr>
        <p:blipFill>
          <a:blip r:embed="rId2"/>
          <a:stretch>
            <a:fillRect/>
          </a:stretch>
        </p:blipFill>
        <p:spPr>
          <a:xfrm>
            <a:off x="2842436" y="1206622"/>
            <a:ext cx="5238307" cy="6058959"/>
          </a:xfrm>
          <a:prstGeom prst="rect">
            <a:avLst/>
          </a:prstGeom>
        </p:spPr>
      </p:pic>
    </p:spTree>
    <p:extLst>
      <p:ext uri="{BB962C8B-B14F-4D97-AF65-F5344CB8AC3E}">
        <p14:creationId xmlns:p14="http://schemas.microsoft.com/office/powerpoint/2010/main" val="4243022481"/>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5902" name="Rectangle 14"/>
          <p:cNvSpPr>
            <a:spLocks noGrp="1" noChangeArrowheads="1"/>
          </p:cNvSpPr>
          <p:nvPr>
            <p:ph type="title"/>
          </p:nvPr>
        </p:nvSpPr>
        <p:spPr/>
        <p:txBody>
          <a:bodyPr/>
          <a:lstStyle/>
          <a:p>
            <a:r>
              <a:rPr lang="en-US" dirty="0" smtClean="0"/>
              <a:t>Disclaimer</a:t>
            </a:r>
            <a:endParaRPr lang="en-US" dirty="0"/>
          </a:p>
        </p:txBody>
      </p:sp>
      <p:sp>
        <p:nvSpPr>
          <p:cNvPr id="1445903" name="Rectangle 15"/>
          <p:cNvSpPr>
            <a:spLocks noGrp="1" noChangeArrowheads="1"/>
          </p:cNvSpPr>
          <p:nvPr>
            <p:ph idx="1"/>
          </p:nvPr>
        </p:nvSpPr>
        <p:spPr>
          <a:xfrm>
            <a:off x="361950" y="1209680"/>
            <a:ext cx="8637588" cy="4293483"/>
          </a:xfrm>
          <a:noFill/>
        </p:spPr>
        <p:txBody>
          <a:bodyPr wrap="square">
            <a:spAutoFit/>
          </a:bodyPr>
          <a:lstStyle/>
          <a:p>
            <a:pPr marL="0" indent="0">
              <a:spcAft>
                <a:spcPct val="50000"/>
              </a:spcAft>
              <a:buNone/>
            </a:pPr>
            <a:r>
              <a:rPr lang="en-US" sz="1400" dirty="0"/>
              <a:t>This presentation has been prepared by BT Financial Group Limited (ABN 63 002 916 458) ‘BT’ and is for general information only.  Every effort has been made to ensure that it is accurate, however it is not intended to be a complete description of the matters described.  The presentation has been prepared without taking into account any personal objectives, financial situation or needs.  It does not contain and is not to be taken as containing any securities advice or securities recommendation.  Furthermore, it is not intended that it be relied on by recipients for the purpose of making investment decisions and is not a replacement of the requirement for individual research or professional tax advice.  BT does not give any warranty as to the accuracy, reliability or completeness of information which is contained in this presentation.  Except insofar as liability under any statute cannot be excluded, BT and its directors, employees and consultants do not accept any liability for any error or omission in this presentation or for any resulting loss or damage suffered by the recipient or any other person.  Unless otherwise noted, BT is the source of all charts; and all performance figures are calculated using exit to exit prices and assume reinvestment of income, take into account all fees and charges but exclude the entry fee.  It is important to note that past performance is not a reliable indicator of future performance. </a:t>
            </a:r>
          </a:p>
          <a:p>
            <a:pPr marL="0" indent="0">
              <a:spcAft>
                <a:spcPct val="50000"/>
              </a:spcAft>
              <a:buNone/>
            </a:pPr>
            <a:r>
              <a:rPr lang="en-US" sz="1400" dirty="0"/>
              <a:t>This document was accompanied by an oral presentation, and is not a complete record of the discussion held.</a:t>
            </a:r>
          </a:p>
          <a:p>
            <a:pPr marL="0" indent="0">
              <a:spcAft>
                <a:spcPct val="50000"/>
              </a:spcAft>
              <a:buNone/>
            </a:pPr>
            <a:r>
              <a:rPr lang="en-US" sz="1400" dirty="0"/>
              <a:t>No part of this presentation should be used elsewhere without prior consent from the author.</a:t>
            </a:r>
          </a:p>
          <a:p>
            <a:pPr marL="0" indent="0">
              <a:spcAft>
                <a:spcPct val="50000"/>
              </a:spcAft>
              <a:buNone/>
            </a:pPr>
            <a:r>
              <a:rPr lang="en-US" sz="1400" dirty="0"/>
              <a:t>For more information, please call BT Customer Relations on 132 135 8:00am to 6:30pm (Sydney time)</a:t>
            </a:r>
          </a:p>
        </p:txBody>
      </p:sp>
      <p:sp>
        <p:nvSpPr>
          <p:cNvPr id="8" name="Slide Number Placeholder 3"/>
          <p:cNvSpPr>
            <a:spLocks noGrp="1"/>
          </p:cNvSpPr>
          <p:nvPr>
            <p:ph type="sldNum" sz="quarter" idx="10"/>
          </p:nvPr>
        </p:nvSpPr>
        <p:spPr/>
        <p:txBody>
          <a:bodyPr/>
          <a:lstStyle/>
          <a:p>
            <a:fld id="{40E920CD-0DEA-45B2-95D0-14CE65917121}" type="slidenum">
              <a:rPr lang="en-AU"/>
              <a:pPr/>
              <a:t>35</a:t>
            </a:fld>
            <a:endParaRPr lang="en-AU"/>
          </a:p>
        </p:txBody>
      </p:sp>
      <p:graphicFrame>
        <p:nvGraphicFramePr>
          <p:cNvPr id="1445899" name="Object 11" hidden="1"/>
          <p:cNvGraphicFramePr>
            <a:graphicFrameLocks/>
          </p:cNvGraphicFramePr>
          <p:nvPr>
            <p:custDataLst>
              <p:tags r:id="rId2"/>
            </p:custDataLst>
            <p:extLst>
              <p:ext uri="{D42A27DB-BD31-4B8C-83A1-F6EECF244321}">
                <p14:modId xmlns:p14="http://schemas.microsoft.com/office/powerpoint/2010/main" val="2190246569"/>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568464" name="think-cell Slide" r:id="rId5" imgW="360" imgH="360" progId="">
                  <p:embed/>
                </p:oleObj>
              </mc:Choice>
              <mc:Fallback>
                <p:oleObj name="think-cell Slide" r:id="rId5" imgW="360" imgH="360" progId="">
                  <p:embed/>
                  <p:pic>
                    <p:nvPicPr>
                      <p:cNvPr id="0" name="Picture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465108"/>
            <a:ext cx="8229600" cy="400110"/>
          </a:xfrm>
        </p:spPr>
        <p:txBody>
          <a:bodyPr/>
          <a:lstStyle/>
          <a:p>
            <a:r>
              <a:rPr lang="en-AU" dirty="0" smtClean="0"/>
              <a:t>Two headwinds for the economy</a:t>
            </a:r>
            <a:endParaRPr lang="en-AU" dirty="0"/>
          </a:p>
        </p:txBody>
      </p:sp>
      <p:sp>
        <p:nvSpPr>
          <p:cNvPr id="4" name="Slide Number Placeholder 3"/>
          <p:cNvSpPr>
            <a:spLocks noGrp="1"/>
          </p:cNvSpPr>
          <p:nvPr>
            <p:ph type="sldNum" sz="quarter" idx="10"/>
          </p:nvPr>
        </p:nvSpPr>
        <p:spPr>
          <a:xfrm>
            <a:off x="361950" y="6358656"/>
            <a:ext cx="3320364" cy="246221"/>
          </a:xfrm>
        </p:spPr>
        <p:txBody>
          <a:bodyPr/>
          <a:lstStyle/>
          <a:p>
            <a:pPr>
              <a:defRPr/>
            </a:pPr>
            <a:fld id="{A641E38F-959C-4647-ABBD-8CD579FAD8B3}" type="slidenum">
              <a:rPr lang="en-AU" smtClean="0"/>
              <a:pPr>
                <a:defRPr/>
              </a:pPr>
              <a:t>3</a:t>
            </a:fld>
            <a:endParaRPr lang="en-AU" dirty="0"/>
          </a:p>
        </p:txBody>
      </p:sp>
      <p:sp>
        <p:nvSpPr>
          <p:cNvPr id="12" name="Chart Placeholder 11"/>
          <p:cNvSpPr>
            <a:spLocks noGrp="1"/>
          </p:cNvSpPr>
          <p:nvPr>
            <p:ph type="chart" idx="1"/>
          </p:nvPr>
        </p:nvSpPr>
        <p:spPr/>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4945912"/>
          </a:xfrm>
          <a:prstGeom prst="rect">
            <a:avLst/>
          </a:prstGeom>
        </p:spPr>
      </p:pic>
    </p:spTree>
    <p:extLst>
      <p:ext uri="{BB962C8B-B14F-4D97-AF65-F5344CB8AC3E}">
        <p14:creationId xmlns:p14="http://schemas.microsoft.com/office/powerpoint/2010/main" val="1381465231"/>
      </p:ext>
    </p:extLst>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Non-mining investment has been sluggish</a:t>
            </a:r>
            <a:endParaRPr lang="en-AU"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19964"/>
            <a:ext cx="9144000" cy="4869711"/>
          </a:xfrm>
        </p:spPr>
      </p:pic>
      <p:sp>
        <p:nvSpPr>
          <p:cNvPr id="4" name="Slide Number Placeholder 3"/>
          <p:cNvSpPr>
            <a:spLocks noGrp="1"/>
          </p:cNvSpPr>
          <p:nvPr>
            <p:ph type="sldNum" sz="quarter" idx="10"/>
          </p:nvPr>
        </p:nvSpPr>
        <p:spPr/>
        <p:txBody>
          <a:bodyPr/>
          <a:lstStyle/>
          <a:p>
            <a:fld id="{AE310E1D-A7BD-4B58-81EA-CDB8D999AEB9}" type="slidenum">
              <a:rPr lang="en-AU" smtClean="0"/>
              <a:pPr/>
              <a:t>4</a:t>
            </a:fld>
            <a:endParaRPr lang="en-AU" dirty="0"/>
          </a:p>
        </p:txBody>
      </p:sp>
    </p:spTree>
    <p:extLst>
      <p:ext uri="{BB962C8B-B14F-4D97-AF65-F5344CB8AC3E}">
        <p14:creationId xmlns:p14="http://schemas.microsoft.com/office/powerpoint/2010/main" val="2533050619"/>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lide Number Placeholder 3"/>
          <p:cNvSpPr>
            <a:spLocks noGrp="1"/>
          </p:cNvSpPr>
          <p:nvPr>
            <p:ph type="sldNum" sz="quarter" idx="10"/>
          </p:nvPr>
        </p:nvSpPr>
        <p:spPr/>
        <p:txBody>
          <a:bodyPr/>
          <a:lstStyle/>
          <a:p>
            <a:pPr>
              <a:defRPr/>
            </a:pPr>
            <a:fld id="{7B0E5266-8ACD-49A1-ADA3-D14E81A5C149}" type="slidenum">
              <a:rPr lang="en-AU"/>
              <a:pPr>
                <a:defRPr/>
              </a:pPr>
              <a:t>5</a:t>
            </a:fld>
            <a:endParaRPr lang="en-AU" dirty="0"/>
          </a:p>
        </p:txBody>
      </p:sp>
      <p:sp>
        <p:nvSpPr>
          <p:cNvPr id="26627" name="Rectangle 2"/>
          <p:cNvSpPr>
            <a:spLocks noGrp="1" noChangeArrowheads="1"/>
          </p:cNvSpPr>
          <p:nvPr>
            <p:ph type="title"/>
          </p:nvPr>
        </p:nvSpPr>
        <p:spPr>
          <a:xfrm>
            <a:off x="323850" y="362658"/>
            <a:ext cx="8197850" cy="446276"/>
          </a:xfrm>
        </p:spPr>
        <p:txBody>
          <a:bodyPr/>
          <a:lstStyle/>
          <a:p>
            <a:pPr eaLnBrk="1" hangingPunct="1"/>
            <a:r>
              <a:rPr lang="en-US" dirty="0" smtClean="0"/>
              <a:t>2016 Growth Forecasts (%)</a:t>
            </a:r>
            <a:r>
              <a:rPr lang="en-AU" sz="2300" dirty="0">
                <a:latin typeface="Arial" charset="0"/>
              </a:rPr>
              <a:t> </a:t>
            </a:r>
            <a:endParaRPr lang="en-AU" b="0" dirty="0" smtClean="0">
              <a:latin typeface="Arial" charset="0"/>
            </a:endParaRPr>
          </a:p>
        </p:txBody>
      </p:sp>
      <p:sp>
        <p:nvSpPr>
          <p:cNvPr id="26628" name="Rectangle 3"/>
          <p:cNvSpPr>
            <a:spLocks noChangeArrowheads="1"/>
          </p:cNvSpPr>
          <p:nvPr/>
        </p:nvSpPr>
        <p:spPr bwMode="auto">
          <a:xfrm>
            <a:off x="409575" y="1207925"/>
            <a:ext cx="6858000" cy="457200"/>
          </a:xfrm>
          <a:prstGeom prst="rect">
            <a:avLst/>
          </a:prstGeom>
          <a:noFill/>
          <a:ln w="9525">
            <a:noFill/>
            <a:miter lim="800000"/>
            <a:headEnd/>
            <a:tailEnd/>
          </a:ln>
        </p:spPr>
        <p:txBody>
          <a:bodyPr/>
          <a:lstStyle/>
          <a:p>
            <a:pPr marL="352425" indent="-352425">
              <a:spcBef>
                <a:spcPct val="20000"/>
              </a:spcBef>
              <a:buClr>
                <a:srgbClr val="FFFFFF"/>
              </a:buClr>
            </a:pPr>
            <a:r>
              <a:rPr lang="en-US" altLang="en-US" sz="1800" dirty="0">
                <a:latin typeface="Arial" charset="0"/>
              </a:rPr>
              <a:t>Month of Forecast</a:t>
            </a:r>
          </a:p>
        </p:txBody>
      </p:sp>
      <p:graphicFrame>
        <p:nvGraphicFramePr>
          <p:cNvPr id="3082358" name="Group 118"/>
          <p:cNvGraphicFramePr>
            <a:graphicFrameLocks noGrp="1"/>
          </p:cNvGraphicFramePr>
          <p:nvPr>
            <p:ph idx="1"/>
            <p:extLst>
              <p:ext uri="{D42A27DB-BD31-4B8C-83A1-F6EECF244321}">
                <p14:modId xmlns:p14="http://schemas.microsoft.com/office/powerpoint/2010/main" val="2481342581"/>
              </p:ext>
            </p:extLst>
          </p:nvPr>
        </p:nvGraphicFramePr>
        <p:xfrm>
          <a:off x="200035" y="1594998"/>
          <a:ext cx="8768560" cy="4146480"/>
        </p:xfrm>
        <a:graphic>
          <a:graphicData uri="http://schemas.openxmlformats.org/drawingml/2006/table">
            <a:tbl>
              <a:tblPr/>
              <a:tblGrid>
                <a:gridCol w="1008000"/>
                <a:gridCol w="208280"/>
                <a:gridCol w="208280"/>
                <a:gridCol w="612000"/>
                <a:gridCol w="612000"/>
                <a:gridCol w="612000"/>
                <a:gridCol w="612000"/>
                <a:gridCol w="612000"/>
                <a:gridCol w="612000"/>
                <a:gridCol w="612000"/>
                <a:gridCol w="612000"/>
                <a:gridCol w="612000"/>
                <a:gridCol w="612000"/>
                <a:gridCol w="612000"/>
                <a:gridCol w="612000"/>
              </a:tblGrid>
              <a:tr h="518160">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AU" sz="1400" b="1" i="0" u="none" strike="noStrike" cap="none" normalizeH="0" baseline="0" dirty="0" smtClean="0">
                        <a:ln>
                          <a:noFill/>
                        </a:ln>
                        <a:solidFill>
                          <a:schemeClr val="bg2"/>
                        </a:solidFill>
                        <a:effectLst/>
                        <a:latin typeface="Arial" charset="0"/>
                      </a:endParaRPr>
                    </a:p>
                  </a:txBody>
                  <a:tcPr horzOverflow="overflow">
                    <a:lnL cap="flat">
                      <a:noFill/>
                    </a:lnL>
                    <a:lnR>
                      <a:noFill/>
                    </a:lnR>
                    <a:lnT cap="fla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AU" sz="1400" b="1" i="0" u="none" strike="noStrike" cap="none" normalizeH="0" baseline="0" dirty="0" smtClean="0">
                        <a:ln>
                          <a:noFill/>
                        </a:ln>
                        <a:solidFill>
                          <a:schemeClr val="bg2"/>
                        </a:solidFill>
                        <a:effectLst/>
                        <a:latin typeface="Arial" charset="0"/>
                      </a:endParaRPr>
                    </a:p>
                  </a:txBody>
                  <a:tcPr horzOverflow="overflow">
                    <a:lnL>
                      <a:noFill/>
                    </a:lnL>
                    <a:lnR cap="flat">
                      <a:noFill/>
                    </a:lnR>
                    <a:lnT cap="fla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AU" sz="1400" b="1" i="0" u="none" strike="noStrike" cap="none" normalizeH="0" baseline="0" dirty="0" smtClean="0">
                        <a:ln>
                          <a:noFill/>
                        </a:ln>
                        <a:solidFill>
                          <a:schemeClr val="bg2"/>
                        </a:solidFill>
                        <a:effectLst/>
                        <a:latin typeface="Arial" charset="0"/>
                      </a:endParaRPr>
                    </a:p>
                  </a:txBody>
                  <a:tcPr horzOverflow="overflow">
                    <a:lnL>
                      <a:noFill/>
                    </a:lnL>
                    <a:lnR cap="flat">
                      <a:noFill/>
                    </a:lnR>
                    <a:lnT cap="fla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J-15</a:t>
                      </a:r>
                    </a:p>
                  </a:txBody>
                  <a:tcPr horzOverflow="overflow">
                    <a:lnL>
                      <a:noFill/>
                    </a:lnL>
                    <a:lnR cap="flat">
                      <a:noFill/>
                    </a:lnR>
                    <a:lnT cap="fla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J-15</a:t>
                      </a:r>
                    </a:p>
                  </a:txBody>
                  <a:tcPr horzOverflow="overflow">
                    <a:lnL>
                      <a:noFill/>
                    </a:lnL>
                    <a:lnR cap="flat">
                      <a:noFill/>
                    </a:lnR>
                    <a:lnT cap="fla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A-15</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AU" sz="1400" b="1" i="0" u="none" strike="noStrike" cap="none" normalizeH="0" baseline="0" dirty="0" smtClean="0">
                        <a:ln>
                          <a:noFill/>
                        </a:ln>
                        <a:solidFill>
                          <a:schemeClr val="bg2"/>
                        </a:solidFill>
                        <a:effectLst/>
                        <a:latin typeface="Arial" charset="0"/>
                      </a:endParaRPr>
                    </a:p>
                  </a:txBody>
                  <a:tcPr horzOverflow="overflow">
                    <a:lnL>
                      <a:noFill/>
                    </a:lnL>
                    <a:lnR cap="flat">
                      <a:noFill/>
                    </a:lnR>
                    <a:lnT cap="fla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S-15</a:t>
                      </a:r>
                    </a:p>
                  </a:txBody>
                  <a:tcPr horzOverflow="overflow">
                    <a:lnL>
                      <a:noFill/>
                    </a:lnL>
                    <a:lnR cap="flat">
                      <a:noFill/>
                    </a:lnR>
                    <a:lnT cap="fla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O-15</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AU" sz="1400" b="1" i="0" u="none" strike="noStrike" cap="none" normalizeH="0" baseline="0" dirty="0" smtClean="0">
                        <a:ln>
                          <a:noFill/>
                        </a:ln>
                        <a:solidFill>
                          <a:schemeClr val="bg2"/>
                        </a:solidFill>
                        <a:effectLst/>
                        <a:latin typeface="Arial" charset="0"/>
                      </a:endParaRPr>
                    </a:p>
                  </a:txBody>
                  <a:tcPr horzOverflow="overflow">
                    <a:lnL>
                      <a:noFill/>
                    </a:lnL>
                    <a:lnR cap="flat">
                      <a:noFill/>
                    </a:lnR>
                    <a:lnT cap="fla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N-15</a:t>
                      </a:r>
                    </a:p>
                  </a:txBody>
                  <a:tcPr horzOverflow="overflow">
                    <a:lnL>
                      <a:noFill/>
                    </a:lnL>
                    <a:lnR cap="flat">
                      <a:noFill/>
                    </a:lnR>
                    <a:lnT cap="fla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D-15</a:t>
                      </a:r>
                    </a:p>
                  </a:txBody>
                  <a:tcPr horzOverflow="overflow">
                    <a:lnL>
                      <a:noFill/>
                    </a:lnL>
                    <a:lnR cap="flat">
                      <a:noFill/>
                    </a:lnR>
                    <a:lnT cap="fla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J-16</a:t>
                      </a:r>
                    </a:p>
                  </a:txBody>
                  <a:tcPr horzOverflow="overflow">
                    <a:lnL>
                      <a:noFill/>
                    </a:lnL>
                    <a:lnR cap="flat">
                      <a:noFill/>
                    </a:lnR>
                    <a:lnT cap="fla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F-16</a:t>
                      </a:r>
                    </a:p>
                  </a:txBody>
                  <a:tcPr horzOverflow="overflow">
                    <a:lnL>
                      <a:noFill/>
                    </a:lnL>
                    <a:lnR cap="flat">
                      <a:noFill/>
                    </a:lnR>
                    <a:lnT cap="fla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M-16</a:t>
                      </a:r>
                    </a:p>
                  </a:txBody>
                  <a:tcPr horzOverflow="overflow">
                    <a:lnL>
                      <a:noFill/>
                    </a:lnL>
                    <a:lnR cap="flat">
                      <a:noFill/>
                    </a:lnR>
                    <a:lnT cap="fla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A-16</a:t>
                      </a:r>
                    </a:p>
                  </a:txBody>
                  <a:tcPr horzOverflow="overflow">
                    <a:lnL>
                      <a:noFill/>
                    </a:lnL>
                    <a:lnR cap="flat">
                      <a:noFill/>
                    </a:lnR>
                    <a:lnT cap="fla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M-16</a:t>
                      </a:r>
                    </a:p>
                  </a:txBody>
                  <a:tcPr horzOverflow="overflow">
                    <a:lnL>
                      <a:noFill/>
                    </a:lnL>
                    <a:lnR cap="flat">
                      <a:noFill/>
                    </a:lnR>
                    <a:lnT cap="flat">
                      <a:noFill/>
                    </a:lnT>
                    <a:lnB>
                      <a:noFill/>
                    </a:lnB>
                    <a:lnTlToBr>
                      <a:noFill/>
                    </a:lnTlToBr>
                    <a:lnBlToTr>
                      <a:noFill/>
                    </a:lnBlToTr>
                    <a:solidFill>
                      <a:schemeClr val="accent1"/>
                    </a:solidFill>
                  </a:tcPr>
                </a:tc>
              </a:tr>
              <a:tr h="432000">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altLang="en-US" sz="1400" b="1" i="0" u="none" strike="noStrike" cap="none" normalizeH="0" baseline="0" dirty="0" smtClean="0">
                          <a:ln>
                            <a:noFill/>
                          </a:ln>
                          <a:solidFill>
                            <a:schemeClr val="bg2"/>
                          </a:solidFill>
                          <a:effectLst/>
                          <a:latin typeface="Arial" charset="0"/>
                        </a:rPr>
                        <a:t>Australia</a:t>
                      </a:r>
                      <a:endParaRPr kumimoji="0" lang="en-AU" sz="1400" b="1" i="0" u="none" strike="noStrike" cap="none" normalizeH="0" baseline="0" dirty="0" smtClean="0">
                        <a:ln>
                          <a:noFill/>
                        </a:ln>
                        <a:solidFill>
                          <a:schemeClr val="bg2"/>
                        </a:solidFill>
                        <a:effectLst/>
                        <a:latin typeface="Arial" charset="0"/>
                      </a:endParaRPr>
                    </a:p>
                  </a:txBody>
                  <a:tcPr horzOverflow="overflow">
                    <a:lnL cap="flat">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AU" sz="1400" b="1" i="0" u="none" strike="noStrike" cap="none" normalizeH="0" baseline="0" dirty="0" smtClean="0">
                        <a:ln>
                          <a:noFill/>
                        </a:ln>
                        <a:solidFill>
                          <a:schemeClr val="bg2"/>
                        </a:solidFill>
                        <a:effectLst/>
                        <a:latin typeface="Arial" charset="0"/>
                      </a:endParaRP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AU" sz="1400" b="1" i="0" u="none" strike="noStrike" cap="none" normalizeH="0" baseline="0" dirty="0" smtClean="0">
                        <a:ln>
                          <a:noFill/>
                        </a:ln>
                        <a:solidFill>
                          <a:schemeClr val="bg2"/>
                        </a:solidFill>
                        <a:effectLst/>
                        <a:latin typeface="Arial" charset="0"/>
                      </a:endParaRP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2.9</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2.9</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2.9</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2.7</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2.6</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2.6</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2.6</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2.6</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2.6</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2.6</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2.6</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2.6</a:t>
                      </a:r>
                    </a:p>
                  </a:txBody>
                  <a:tcPr horzOverflow="overflow">
                    <a:lnL>
                      <a:noFill/>
                    </a:lnL>
                    <a:lnR cap="flat">
                      <a:noFill/>
                    </a:lnR>
                    <a:lnT>
                      <a:noFill/>
                    </a:lnT>
                    <a:lnB>
                      <a:noFill/>
                    </a:lnB>
                    <a:lnTlToBr>
                      <a:noFill/>
                    </a:lnTlToBr>
                    <a:lnBlToTr>
                      <a:noFill/>
                    </a:lnBlToTr>
                    <a:solidFill>
                      <a:schemeClr val="tx2"/>
                    </a:solidFill>
                  </a:tcPr>
                </a:tc>
              </a:tr>
              <a:tr h="518160">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400" b="1" i="0" u="none" strike="noStrike" cap="none" normalizeH="0" baseline="0" dirty="0" smtClean="0">
                          <a:ln>
                            <a:noFill/>
                          </a:ln>
                          <a:solidFill>
                            <a:schemeClr val="bg2"/>
                          </a:solidFill>
                          <a:effectLst/>
                          <a:latin typeface="Arial" charset="0"/>
                        </a:rPr>
                        <a:t>New Zealand</a:t>
                      </a:r>
                      <a:endParaRPr kumimoji="0" lang="en-AU" sz="1400" b="1" i="0" u="none" strike="noStrike" cap="none" normalizeH="0" baseline="0" dirty="0" smtClean="0">
                        <a:ln>
                          <a:noFill/>
                        </a:ln>
                        <a:solidFill>
                          <a:schemeClr val="bg2"/>
                        </a:solidFill>
                        <a:effectLst/>
                        <a:latin typeface="Arial" charset="0"/>
                      </a:endParaRPr>
                    </a:p>
                  </a:txBody>
                  <a:tcPr horzOverflow="overflow">
                    <a:lnL cap="flat">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AU" sz="1400" b="1" i="0" u="none" strike="noStrike" cap="none" normalizeH="0" baseline="0" dirty="0" smtClean="0">
                        <a:ln>
                          <a:noFill/>
                        </a:ln>
                        <a:solidFill>
                          <a:schemeClr val="bg2"/>
                        </a:solidFill>
                        <a:effectLst/>
                        <a:latin typeface="Arial" charset="0"/>
                      </a:endParaRP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AU" sz="1400" b="1" i="0" u="none" strike="noStrike" cap="none" normalizeH="0" baseline="0" dirty="0" smtClean="0">
                        <a:ln>
                          <a:noFill/>
                        </a:ln>
                        <a:solidFill>
                          <a:schemeClr val="bg2"/>
                        </a:solidFill>
                        <a:effectLst/>
                        <a:latin typeface="Arial" charset="0"/>
                      </a:endParaRP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2.7</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2.7</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2.5</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2.4</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2.3</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2.3</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2.3</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2.3</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2.4</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2.5</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2.6</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2.7</a:t>
                      </a:r>
                    </a:p>
                  </a:txBody>
                  <a:tcPr horzOverflow="overflow">
                    <a:lnL>
                      <a:noFill/>
                    </a:lnL>
                    <a:lnR cap="flat">
                      <a:noFill/>
                    </a:lnR>
                    <a:lnT>
                      <a:noFill/>
                    </a:lnT>
                    <a:lnB>
                      <a:noFill/>
                    </a:lnB>
                    <a:lnTlToBr>
                      <a:noFill/>
                    </a:lnTlToBr>
                    <a:lnBlToTr>
                      <a:noFill/>
                    </a:lnBlToTr>
                    <a:solidFill>
                      <a:schemeClr val="accent1"/>
                    </a:solidFill>
                  </a:tcPr>
                </a:tc>
              </a:tr>
              <a:tr h="432000">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400" b="1" i="0" u="none" strike="noStrike" cap="none" normalizeH="0" baseline="0" dirty="0" smtClean="0">
                          <a:ln>
                            <a:noFill/>
                          </a:ln>
                          <a:solidFill>
                            <a:schemeClr val="bg2"/>
                          </a:solidFill>
                          <a:effectLst/>
                          <a:latin typeface="Arial" charset="0"/>
                        </a:rPr>
                        <a:t>US</a:t>
                      </a:r>
                      <a:endParaRPr kumimoji="0" lang="en-AU" sz="1400" b="1" i="0" u="none" strike="noStrike" cap="none" normalizeH="0" baseline="0" dirty="0" smtClean="0">
                        <a:ln>
                          <a:noFill/>
                        </a:ln>
                        <a:solidFill>
                          <a:schemeClr val="bg2"/>
                        </a:solidFill>
                        <a:effectLst/>
                        <a:latin typeface="Arial" charset="0"/>
                      </a:endParaRPr>
                    </a:p>
                  </a:txBody>
                  <a:tcPr horzOverflow="overflow">
                    <a:lnL cap="flat">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AU" sz="1400" b="1" i="0" u="none" strike="noStrike" cap="none" normalizeH="0" baseline="0" dirty="0" smtClean="0">
                        <a:ln>
                          <a:noFill/>
                        </a:ln>
                        <a:solidFill>
                          <a:schemeClr val="bg2"/>
                        </a:solidFill>
                        <a:effectLst/>
                        <a:latin typeface="Arial" charset="0"/>
                      </a:endParaRP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AU" sz="1400" b="1" i="0" u="none" strike="noStrike" cap="none" normalizeH="0" baseline="0" dirty="0" smtClean="0">
                        <a:ln>
                          <a:noFill/>
                        </a:ln>
                        <a:solidFill>
                          <a:schemeClr val="bg2"/>
                        </a:solidFill>
                        <a:effectLst/>
                        <a:latin typeface="Arial" charset="0"/>
                      </a:endParaRP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2.8</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2.8</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2.7</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2.7</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2.6</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2.6</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2.5</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2.4</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2.2</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2.1</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2.0</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1.8</a:t>
                      </a:r>
                    </a:p>
                  </a:txBody>
                  <a:tcPr horzOverflow="overflow">
                    <a:lnL>
                      <a:noFill/>
                    </a:lnL>
                    <a:lnR cap="flat">
                      <a:noFill/>
                    </a:lnR>
                    <a:lnT>
                      <a:noFill/>
                    </a:lnT>
                    <a:lnB>
                      <a:noFill/>
                    </a:lnB>
                    <a:lnTlToBr>
                      <a:noFill/>
                    </a:lnTlToBr>
                    <a:lnBlToTr>
                      <a:noFill/>
                    </a:lnBlToTr>
                    <a:solidFill>
                      <a:schemeClr val="tx2"/>
                    </a:solidFill>
                  </a:tcPr>
                </a:tc>
              </a:tr>
              <a:tr h="432000">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400" b="1" i="0" u="none" strike="noStrike" cap="none" normalizeH="0" baseline="0" dirty="0" smtClean="0">
                          <a:ln>
                            <a:noFill/>
                          </a:ln>
                          <a:solidFill>
                            <a:schemeClr val="bg2"/>
                          </a:solidFill>
                          <a:effectLst/>
                          <a:latin typeface="Arial" charset="0"/>
                        </a:rPr>
                        <a:t>Japan</a:t>
                      </a:r>
                      <a:endParaRPr kumimoji="0" lang="en-AU" sz="1400" b="1" i="0" u="none" strike="noStrike" cap="none" normalizeH="0" baseline="0" dirty="0" smtClean="0">
                        <a:ln>
                          <a:noFill/>
                        </a:ln>
                        <a:solidFill>
                          <a:schemeClr val="bg2"/>
                        </a:solidFill>
                        <a:effectLst/>
                        <a:latin typeface="Arial" charset="0"/>
                      </a:endParaRPr>
                    </a:p>
                  </a:txBody>
                  <a:tcPr horzOverflow="overflow">
                    <a:lnL cap="flat">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AU" sz="1400" b="1" i="0" u="none" strike="noStrike" cap="none" normalizeH="0" baseline="0" dirty="0" smtClean="0">
                        <a:ln>
                          <a:noFill/>
                        </a:ln>
                        <a:solidFill>
                          <a:schemeClr val="bg2"/>
                        </a:solidFill>
                        <a:effectLst/>
                        <a:latin typeface="Arial" charset="0"/>
                      </a:endParaRP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AU" sz="1400" b="1" i="0" u="none" strike="noStrike" cap="none" normalizeH="0" baseline="0" dirty="0" smtClean="0">
                        <a:ln>
                          <a:noFill/>
                        </a:ln>
                        <a:solidFill>
                          <a:schemeClr val="bg2"/>
                        </a:solidFill>
                        <a:effectLst/>
                        <a:latin typeface="Arial" charset="0"/>
                      </a:endParaRP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1.7</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1.7</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1.7</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1.5</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1.3</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1.3</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1.2</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1.2</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1.0</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0.7</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0.6</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0.5</a:t>
                      </a:r>
                    </a:p>
                  </a:txBody>
                  <a:tcPr horzOverflow="overflow">
                    <a:lnL>
                      <a:noFill/>
                    </a:lnL>
                    <a:lnR cap="flat">
                      <a:noFill/>
                    </a:lnR>
                    <a:lnT>
                      <a:noFill/>
                    </a:lnT>
                    <a:lnB>
                      <a:noFill/>
                    </a:lnB>
                    <a:lnTlToBr>
                      <a:noFill/>
                    </a:lnTlToBr>
                    <a:lnBlToTr>
                      <a:noFill/>
                    </a:lnBlToTr>
                    <a:solidFill>
                      <a:schemeClr val="accent1"/>
                    </a:solidFill>
                  </a:tcPr>
                </a:tc>
              </a:tr>
              <a:tr h="432000">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400" b="1" i="0" u="none" strike="noStrike" cap="none" normalizeH="0" baseline="0" dirty="0" smtClean="0">
                          <a:ln>
                            <a:noFill/>
                          </a:ln>
                          <a:solidFill>
                            <a:schemeClr val="bg2"/>
                          </a:solidFill>
                          <a:effectLst/>
                          <a:latin typeface="Arial" charset="0"/>
                        </a:rPr>
                        <a:t>China</a:t>
                      </a:r>
                      <a:endParaRPr kumimoji="0" lang="en-AU" sz="1400" b="1" i="0" u="none" strike="noStrike" cap="none" normalizeH="0" baseline="0" dirty="0" smtClean="0">
                        <a:ln>
                          <a:noFill/>
                        </a:ln>
                        <a:solidFill>
                          <a:schemeClr val="bg2"/>
                        </a:solidFill>
                        <a:effectLst/>
                        <a:latin typeface="Arial" charset="0"/>
                      </a:endParaRPr>
                    </a:p>
                  </a:txBody>
                  <a:tcPr horzOverflow="overflow">
                    <a:lnL cap="flat">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AU" sz="1400" b="1" i="0" u="none" strike="noStrike" cap="none" normalizeH="0" baseline="0" dirty="0" smtClean="0">
                        <a:ln>
                          <a:noFill/>
                        </a:ln>
                        <a:solidFill>
                          <a:schemeClr val="bg2"/>
                        </a:solidFill>
                        <a:effectLst/>
                        <a:latin typeface="Arial" charset="0"/>
                      </a:endParaRP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AU" sz="1400" b="1" i="0" u="none" strike="noStrike" cap="none" normalizeH="0" baseline="0" dirty="0" smtClean="0">
                        <a:ln>
                          <a:noFill/>
                        </a:ln>
                        <a:solidFill>
                          <a:schemeClr val="bg2"/>
                        </a:solidFill>
                        <a:effectLst/>
                        <a:latin typeface="Arial" charset="0"/>
                      </a:endParaRP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6.7</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6.7</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6.7</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6.6</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6.5</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6.5</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6.5</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6.5</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6.5</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6.4</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6.5</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6.5</a:t>
                      </a:r>
                    </a:p>
                  </a:txBody>
                  <a:tcPr horzOverflow="overflow">
                    <a:lnL>
                      <a:noFill/>
                    </a:lnL>
                    <a:lnR cap="flat">
                      <a:noFill/>
                    </a:lnR>
                    <a:lnT>
                      <a:noFill/>
                    </a:lnT>
                    <a:lnB>
                      <a:noFill/>
                    </a:lnB>
                    <a:lnTlToBr>
                      <a:noFill/>
                    </a:lnTlToBr>
                    <a:lnBlToTr>
                      <a:noFill/>
                    </a:lnBlToTr>
                    <a:solidFill>
                      <a:schemeClr val="tx2"/>
                    </a:solidFill>
                  </a:tcPr>
                </a:tc>
              </a:tr>
              <a:tr h="432000">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400" b="1" i="0" u="none" strike="noStrike" cap="none" normalizeH="0" baseline="0" dirty="0" smtClean="0">
                          <a:ln>
                            <a:noFill/>
                          </a:ln>
                          <a:solidFill>
                            <a:schemeClr val="bg2"/>
                          </a:solidFill>
                          <a:effectLst/>
                          <a:latin typeface="Arial" charset="0"/>
                        </a:rPr>
                        <a:t>Eurozone</a:t>
                      </a:r>
                      <a:endParaRPr kumimoji="0" lang="en-AU" sz="1400" b="1" i="0" u="none" strike="noStrike" cap="none" normalizeH="0" baseline="0" dirty="0" smtClean="0">
                        <a:ln>
                          <a:noFill/>
                        </a:ln>
                        <a:solidFill>
                          <a:schemeClr val="bg2"/>
                        </a:solidFill>
                        <a:effectLst/>
                        <a:latin typeface="Arial" charset="0"/>
                      </a:endParaRPr>
                    </a:p>
                  </a:txBody>
                  <a:tcPr horzOverflow="overflow">
                    <a:lnL cap="flat">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AU" sz="1400" b="1" i="0" u="none" strike="noStrike" cap="none" normalizeH="0" baseline="0" dirty="0" smtClean="0">
                        <a:ln>
                          <a:noFill/>
                        </a:ln>
                        <a:solidFill>
                          <a:schemeClr val="bg2"/>
                        </a:solidFill>
                        <a:effectLst/>
                        <a:latin typeface="Arial" charset="0"/>
                      </a:endParaRP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AU" sz="1400" b="1" i="0" u="none" strike="noStrike" cap="none" normalizeH="0" baseline="0" dirty="0" smtClean="0">
                        <a:ln>
                          <a:noFill/>
                        </a:ln>
                        <a:solidFill>
                          <a:schemeClr val="bg2"/>
                        </a:solidFill>
                        <a:effectLst/>
                        <a:latin typeface="Arial" charset="0"/>
                      </a:endParaRP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1.8</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1.8</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1.8</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1.7</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1.7</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1.7</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1.7</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1.7</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1.6</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1.5</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1.5</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1.6</a:t>
                      </a:r>
                    </a:p>
                  </a:txBody>
                  <a:tcPr horzOverflow="overflow">
                    <a:lnL>
                      <a:noFill/>
                    </a:lnL>
                    <a:lnR cap="flat">
                      <a:noFill/>
                    </a:lnR>
                    <a:lnT>
                      <a:noFill/>
                    </a:lnT>
                    <a:lnB>
                      <a:noFill/>
                    </a:lnB>
                    <a:lnTlToBr>
                      <a:noFill/>
                    </a:lnTlToBr>
                    <a:lnBlToTr>
                      <a:noFill/>
                    </a:lnBlToTr>
                    <a:solidFill>
                      <a:schemeClr val="accent1"/>
                    </a:solidFill>
                  </a:tcPr>
                </a:tc>
              </a:tr>
              <a:tr h="432000">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400" b="1" i="0" u="none" strike="noStrike" cap="none" normalizeH="0" baseline="0" dirty="0" smtClean="0">
                          <a:ln>
                            <a:noFill/>
                          </a:ln>
                          <a:solidFill>
                            <a:schemeClr val="bg2"/>
                          </a:solidFill>
                          <a:effectLst/>
                          <a:latin typeface="Arial" charset="0"/>
                        </a:rPr>
                        <a:t>UK</a:t>
                      </a:r>
                      <a:endParaRPr kumimoji="0" lang="en-AU" sz="1400" b="1" i="0" u="none" strike="noStrike" cap="none" normalizeH="0" baseline="0" dirty="0" smtClean="0">
                        <a:ln>
                          <a:noFill/>
                        </a:ln>
                        <a:solidFill>
                          <a:schemeClr val="bg2"/>
                        </a:solidFill>
                        <a:effectLst/>
                        <a:latin typeface="Arial" charset="0"/>
                      </a:endParaRPr>
                    </a:p>
                  </a:txBody>
                  <a:tcPr horzOverflow="overflow">
                    <a:lnL cap="flat">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AU" sz="1400" b="1" i="0" u="none" strike="noStrike" cap="none" normalizeH="0" baseline="0" dirty="0" smtClean="0">
                        <a:ln>
                          <a:noFill/>
                        </a:ln>
                        <a:solidFill>
                          <a:schemeClr val="bg2"/>
                        </a:solidFill>
                        <a:effectLst/>
                        <a:latin typeface="Arial" charset="0"/>
                      </a:endParaRP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AU" sz="1400" b="1" i="0" u="none" strike="noStrike" cap="none" normalizeH="0" baseline="0" dirty="0" smtClean="0">
                        <a:ln>
                          <a:noFill/>
                        </a:ln>
                        <a:solidFill>
                          <a:schemeClr val="bg2"/>
                        </a:solidFill>
                        <a:effectLst/>
                        <a:latin typeface="Arial" charset="0"/>
                      </a:endParaRP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2.5</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2.4</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2.5</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2.5</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2.4</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2.4</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2.3</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2.3</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2.2</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2.0</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2.0</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1.9</a:t>
                      </a:r>
                    </a:p>
                  </a:txBody>
                  <a:tcPr horzOverflow="overflow">
                    <a:lnL>
                      <a:noFill/>
                    </a:lnL>
                    <a:lnR cap="flat">
                      <a:noFill/>
                    </a:lnR>
                    <a:lnT>
                      <a:noFill/>
                    </a:lnT>
                    <a:lnB>
                      <a:noFill/>
                    </a:lnB>
                    <a:lnTlToBr>
                      <a:noFill/>
                    </a:lnTlToBr>
                    <a:lnBlToTr>
                      <a:noFill/>
                    </a:lnBlToTr>
                    <a:solidFill>
                      <a:schemeClr val="tx2"/>
                    </a:solidFill>
                  </a:tcPr>
                </a:tc>
              </a:tr>
              <a:tr h="518160">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400" b="1" i="0" u="none" strike="noStrike" cap="none" normalizeH="0" baseline="0" dirty="0" smtClean="0">
                          <a:ln>
                            <a:noFill/>
                          </a:ln>
                          <a:solidFill>
                            <a:schemeClr val="bg2"/>
                          </a:solidFill>
                          <a:effectLst/>
                          <a:latin typeface="Arial" charset="0"/>
                        </a:rPr>
                        <a:t>“World”</a:t>
                      </a:r>
                      <a:endParaRPr kumimoji="0" lang="en-AU" sz="1400" b="1" i="0" u="none" strike="noStrike" cap="none" normalizeH="0" baseline="0" dirty="0" smtClean="0">
                        <a:ln>
                          <a:noFill/>
                        </a:ln>
                        <a:solidFill>
                          <a:schemeClr val="bg2"/>
                        </a:solidFill>
                        <a:effectLst/>
                        <a:latin typeface="Arial" charset="0"/>
                      </a:endParaRPr>
                    </a:p>
                  </a:txBody>
                  <a:tcPr horzOverflow="overflow">
                    <a:lnL cap="flat">
                      <a:noFill/>
                    </a:lnL>
                    <a:lnR>
                      <a:noFill/>
                    </a:lnR>
                    <a:lnT>
                      <a:noFill/>
                    </a:lnT>
                    <a:lnB cap="flat">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AU" sz="1400" b="1" i="0" u="none" strike="noStrike" cap="none" normalizeH="0" baseline="0" dirty="0" smtClean="0">
                        <a:ln>
                          <a:noFill/>
                        </a:ln>
                        <a:solidFill>
                          <a:schemeClr val="bg2"/>
                        </a:solidFill>
                        <a:effectLst/>
                        <a:latin typeface="Arial" charset="0"/>
                      </a:endParaRPr>
                    </a:p>
                  </a:txBody>
                  <a:tcPr horzOverflow="overflow">
                    <a:lnL>
                      <a:noFill/>
                    </a:lnL>
                    <a:lnR cap="flat">
                      <a:noFill/>
                    </a:lnR>
                    <a:lnT>
                      <a:noFill/>
                    </a:lnT>
                    <a:lnB cap="flat">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AU" sz="1400" b="1" i="0" u="none" strike="noStrike" cap="none" normalizeH="0" baseline="0" dirty="0" smtClean="0">
                        <a:ln>
                          <a:noFill/>
                        </a:ln>
                        <a:solidFill>
                          <a:schemeClr val="bg2"/>
                        </a:solidFill>
                        <a:effectLst/>
                        <a:latin typeface="Arial" charset="0"/>
                      </a:endParaRPr>
                    </a:p>
                  </a:txBody>
                  <a:tcPr horzOverflow="overflow">
                    <a:lnL>
                      <a:noFill/>
                    </a:lnL>
                    <a:lnR cap="flat">
                      <a:noFill/>
                    </a:lnR>
                    <a:lnT>
                      <a:noFill/>
                    </a:lnT>
                    <a:lnB cap="flat">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3.1</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AU" sz="1400" b="1" i="0" u="none" strike="noStrike" cap="none" normalizeH="0" baseline="0" dirty="0" smtClean="0">
                        <a:ln>
                          <a:noFill/>
                        </a:ln>
                        <a:solidFill>
                          <a:schemeClr val="bg2"/>
                        </a:solidFill>
                        <a:effectLst/>
                        <a:latin typeface="Arial" charset="0"/>
                      </a:endParaRPr>
                    </a:p>
                  </a:txBody>
                  <a:tcPr horzOverflow="overflow">
                    <a:lnL>
                      <a:noFill/>
                    </a:lnL>
                    <a:lnR cap="flat">
                      <a:noFill/>
                    </a:lnR>
                    <a:lnT>
                      <a:noFill/>
                    </a:lnT>
                    <a:lnB cap="flat">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3.1</a:t>
                      </a:r>
                    </a:p>
                  </a:txBody>
                  <a:tcPr horzOverflow="overflow">
                    <a:lnL>
                      <a:noFill/>
                    </a:lnL>
                    <a:lnR cap="flat">
                      <a:noFill/>
                    </a:lnR>
                    <a:lnT>
                      <a:noFill/>
                    </a:lnT>
                    <a:lnB cap="flat">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3.1</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AU" sz="1400" b="1" i="0" u="none" strike="noStrike" cap="none" normalizeH="0" baseline="0" dirty="0" smtClean="0">
                        <a:ln>
                          <a:noFill/>
                        </a:ln>
                        <a:solidFill>
                          <a:schemeClr val="bg2"/>
                        </a:solidFill>
                        <a:effectLst/>
                        <a:latin typeface="Arial" charset="0"/>
                      </a:endParaRPr>
                    </a:p>
                  </a:txBody>
                  <a:tcPr horzOverflow="overflow">
                    <a:lnL>
                      <a:noFill/>
                    </a:lnL>
                    <a:lnR cap="flat">
                      <a:noFill/>
                    </a:lnR>
                    <a:lnT>
                      <a:noFill/>
                    </a:lnT>
                    <a:lnB cap="flat">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3.0</a:t>
                      </a:r>
                    </a:p>
                  </a:txBody>
                  <a:tcPr horzOverflow="overflow">
                    <a:lnL>
                      <a:noFill/>
                    </a:lnL>
                    <a:lnR cap="flat">
                      <a:noFill/>
                    </a:lnR>
                    <a:lnT>
                      <a:noFill/>
                    </a:lnT>
                    <a:lnB cap="flat">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2.9</a:t>
                      </a:r>
                    </a:p>
                  </a:txBody>
                  <a:tcPr horzOverflow="overflow">
                    <a:lnL>
                      <a:noFill/>
                    </a:lnL>
                    <a:lnR cap="flat">
                      <a:noFill/>
                    </a:lnR>
                    <a:lnT>
                      <a:noFill/>
                    </a:lnT>
                    <a:lnB cap="flat">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2.9</a:t>
                      </a:r>
                    </a:p>
                  </a:txBody>
                  <a:tcPr horzOverflow="overflow">
                    <a:lnL>
                      <a:noFill/>
                    </a:lnL>
                    <a:lnR cap="flat">
                      <a:noFill/>
                    </a:lnR>
                    <a:lnT>
                      <a:noFill/>
                    </a:lnT>
                    <a:lnB cap="flat">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2.8</a:t>
                      </a:r>
                    </a:p>
                  </a:txBody>
                  <a:tcPr horzOverflow="overflow">
                    <a:lnL>
                      <a:noFill/>
                    </a:lnL>
                    <a:lnR cap="flat">
                      <a:noFill/>
                    </a:lnR>
                    <a:lnT>
                      <a:noFill/>
                    </a:lnT>
                    <a:lnB cap="flat">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2.7</a:t>
                      </a:r>
                    </a:p>
                  </a:txBody>
                  <a:tcPr horzOverflow="overflow">
                    <a:lnL>
                      <a:noFill/>
                    </a:lnL>
                    <a:lnR cap="flat">
                      <a:noFill/>
                    </a:lnR>
                    <a:lnT>
                      <a:noFill/>
                    </a:lnT>
                    <a:lnB cap="flat">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2.6</a:t>
                      </a:r>
                    </a:p>
                  </a:txBody>
                  <a:tcPr horzOverflow="overflow">
                    <a:lnL>
                      <a:noFill/>
                    </a:lnL>
                    <a:lnR cap="flat">
                      <a:noFill/>
                    </a:lnR>
                    <a:lnT>
                      <a:noFill/>
                    </a:lnT>
                    <a:lnB cap="flat">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2.5</a:t>
                      </a:r>
                    </a:p>
                  </a:txBody>
                  <a:tcPr horzOverflow="overflow">
                    <a:lnL>
                      <a:noFill/>
                    </a:lnL>
                    <a:lnR cap="flat">
                      <a:noFill/>
                    </a:lnR>
                    <a:lnT>
                      <a:noFill/>
                    </a:lnT>
                    <a:lnB cap="flat">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2.4</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AU" sz="1400" b="1" i="0" u="none" strike="noStrike" cap="none" normalizeH="0" baseline="0" dirty="0" smtClean="0">
                        <a:ln>
                          <a:noFill/>
                        </a:ln>
                        <a:solidFill>
                          <a:schemeClr val="bg2"/>
                        </a:solidFill>
                        <a:effectLst/>
                        <a:latin typeface="Arial" charset="0"/>
                      </a:endParaRPr>
                    </a:p>
                  </a:txBody>
                  <a:tcPr horzOverflow="overflow">
                    <a:lnL>
                      <a:noFill/>
                    </a:lnL>
                    <a:lnR cap="flat">
                      <a:noFill/>
                    </a:lnR>
                    <a:lnT>
                      <a:noFill/>
                    </a:lnT>
                    <a:lnB cap="flat">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2.4</a:t>
                      </a:r>
                    </a:p>
                  </a:txBody>
                  <a:tcPr horzOverflow="overflow">
                    <a:lnL>
                      <a:noFill/>
                    </a:lnL>
                    <a:lnR cap="flat">
                      <a:noFill/>
                    </a:lnR>
                    <a:lnT>
                      <a:noFill/>
                    </a:lnT>
                    <a:lnB cap="flat">
                      <a:noFill/>
                    </a:lnB>
                    <a:lnTlToBr>
                      <a:noFill/>
                    </a:lnTlToBr>
                    <a:lnBlToTr>
                      <a:noFill/>
                    </a:lnBlToTr>
                    <a:solidFill>
                      <a:schemeClr val="accent1"/>
                    </a:solidFill>
                  </a:tcPr>
                </a:tc>
              </a:tr>
            </a:tbl>
          </a:graphicData>
        </a:graphic>
      </p:graphicFrame>
      <p:sp>
        <p:nvSpPr>
          <p:cNvPr id="26702" name="Text Box 85"/>
          <p:cNvSpPr txBox="1">
            <a:spLocks noChangeArrowheads="1"/>
          </p:cNvSpPr>
          <p:nvPr/>
        </p:nvSpPr>
        <p:spPr bwMode="auto">
          <a:xfrm>
            <a:off x="485792" y="5805506"/>
            <a:ext cx="2646363" cy="246221"/>
          </a:xfrm>
          <a:prstGeom prst="rect">
            <a:avLst/>
          </a:prstGeom>
          <a:noFill/>
          <a:ln w="9525">
            <a:noFill/>
            <a:miter lim="800000"/>
            <a:headEnd/>
            <a:tailEnd/>
          </a:ln>
        </p:spPr>
        <p:txBody>
          <a:bodyPr>
            <a:spAutoFit/>
          </a:bodyPr>
          <a:lstStyle/>
          <a:p>
            <a:pPr>
              <a:spcBef>
                <a:spcPct val="50000"/>
              </a:spcBef>
            </a:pPr>
            <a:r>
              <a:rPr lang="en-US" sz="1000" dirty="0">
                <a:latin typeface="Arial" charset="0"/>
              </a:rPr>
              <a:t>Source: Consensus Economics       </a:t>
            </a:r>
            <a:endParaRPr lang="en-AU" sz="1000" dirty="0">
              <a:latin typeface="Arial" charset="0"/>
            </a:endParaRPr>
          </a:p>
        </p:txBody>
      </p:sp>
    </p:spTree>
    <p:extLst>
      <p:ext uri="{BB962C8B-B14F-4D97-AF65-F5344CB8AC3E}">
        <p14:creationId xmlns:p14="http://schemas.microsoft.com/office/powerpoint/2010/main" val="1249130927"/>
      </p:ext>
    </p:extLst>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4"/>
          <p:cNvSpPr>
            <a:spLocks noGrp="1"/>
          </p:cNvSpPr>
          <p:nvPr>
            <p:ph type="sldNum" sz="quarter" idx="10"/>
          </p:nvPr>
        </p:nvSpPr>
        <p:spPr/>
        <p:txBody>
          <a:bodyPr/>
          <a:lstStyle/>
          <a:p>
            <a:pPr>
              <a:defRPr/>
            </a:pPr>
            <a:fld id="{D80ACC92-D030-4E5C-B922-78DBACC55F8B}" type="slidenum">
              <a:rPr lang="en-AU"/>
              <a:pPr>
                <a:defRPr/>
              </a:pPr>
              <a:t>6</a:t>
            </a:fld>
            <a:endParaRPr lang="en-AU" dirty="0"/>
          </a:p>
        </p:txBody>
      </p:sp>
      <p:sp>
        <p:nvSpPr>
          <p:cNvPr id="16387" name="Rectangle 2"/>
          <p:cNvSpPr>
            <a:spLocks noGrp="1" noChangeArrowheads="1"/>
          </p:cNvSpPr>
          <p:nvPr>
            <p:ph type="title"/>
          </p:nvPr>
        </p:nvSpPr>
        <p:spPr>
          <a:xfrm>
            <a:off x="361950" y="404783"/>
            <a:ext cx="8394700" cy="400110"/>
          </a:xfrm>
        </p:spPr>
        <p:txBody>
          <a:bodyPr/>
          <a:lstStyle/>
          <a:p>
            <a:pPr eaLnBrk="1" hangingPunct="1"/>
            <a:r>
              <a:rPr lang="en-US" dirty="0" smtClean="0"/>
              <a:t>Financial Market Forecasts</a:t>
            </a:r>
            <a:endParaRPr lang="en-AU" dirty="0" smtClean="0"/>
          </a:p>
        </p:txBody>
      </p:sp>
      <p:graphicFrame>
        <p:nvGraphicFramePr>
          <p:cNvPr id="3238915" name="Group 3"/>
          <p:cNvGraphicFramePr>
            <a:graphicFrameLocks noGrp="1"/>
          </p:cNvGraphicFramePr>
          <p:nvPr>
            <p:ph sz="half" idx="2"/>
            <p:extLst>
              <p:ext uri="{D42A27DB-BD31-4B8C-83A1-F6EECF244321}">
                <p14:modId xmlns:p14="http://schemas.microsoft.com/office/powerpoint/2010/main" val="4101153995"/>
              </p:ext>
            </p:extLst>
          </p:nvPr>
        </p:nvGraphicFramePr>
        <p:xfrm>
          <a:off x="547692" y="1844677"/>
          <a:ext cx="8097837" cy="3324151"/>
        </p:xfrm>
        <a:graphic>
          <a:graphicData uri="http://schemas.openxmlformats.org/drawingml/2006/table">
            <a:tbl>
              <a:tblPr/>
              <a:tblGrid>
                <a:gridCol w="2674937"/>
                <a:gridCol w="412750"/>
                <a:gridCol w="1585913"/>
                <a:gridCol w="358775"/>
                <a:gridCol w="1354137"/>
                <a:gridCol w="1711325"/>
              </a:tblGrid>
              <a:tr h="806376">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AU" sz="1600" b="1" i="0" u="none" strike="noStrike" cap="none" normalizeH="0" baseline="0" dirty="0" smtClean="0">
                        <a:ln>
                          <a:noFill/>
                        </a:ln>
                        <a:solidFill>
                          <a:schemeClr val="bg2"/>
                        </a:solidFill>
                        <a:effectLst/>
                        <a:latin typeface="Arial" charset="0"/>
                      </a:endParaRPr>
                    </a:p>
                  </a:txBody>
                  <a:tcPr horzOverflow="overflow">
                    <a:lnL cap="flat">
                      <a:noFill/>
                    </a:lnL>
                    <a:lnR>
                      <a:noFill/>
                    </a:lnR>
                    <a:lnT cap="flat">
                      <a:noFill/>
                    </a:lnT>
                    <a:lnB>
                      <a:noFill/>
                    </a:lnB>
                    <a:lnTlToBr>
                      <a:noFill/>
                    </a:lnTlToBr>
                    <a:lnBlToTr>
                      <a:noFill/>
                    </a:lnBlToTr>
                    <a:solidFill>
                      <a:schemeClr val="accent1"/>
                    </a:solidFill>
                  </a:tcPr>
                </a:tc>
                <a:tc gridSpan="3">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rPr>
                        <a:t>    Now</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rPr>
                        <a:t>   (2 Jun)</a:t>
                      </a:r>
                      <a:endParaRPr kumimoji="0" lang="en-AU" sz="1600" b="1" i="0" u="none" strike="noStrike" cap="none" normalizeH="0" baseline="0" dirty="0" smtClean="0">
                        <a:ln>
                          <a:noFill/>
                        </a:ln>
                        <a:solidFill>
                          <a:schemeClr val="bg2"/>
                        </a:solidFill>
                        <a:effectLst/>
                        <a:latin typeface="Arial" charset="0"/>
                      </a:endParaRPr>
                    </a:p>
                  </a:txBody>
                  <a:tcPr horzOverflow="overflow">
                    <a:lnL>
                      <a:noFill/>
                    </a:lnL>
                    <a:lnR>
                      <a:noFill/>
                    </a:lnR>
                    <a:lnT cap="flat">
                      <a:noFill/>
                    </a:lnT>
                    <a:lnB>
                      <a:noFill/>
                    </a:lnB>
                    <a:lnTlToBr>
                      <a:noFill/>
                    </a:lnTlToBr>
                    <a:lnBlToTr>
                      <a:noFill/>
                    </a:lnBlToTr>
                    <a:solidFill>
                      <a:schemeClr val="accent1"/>
                    </a:solidFill>
                  </a:tcPr>
                </a:tc>
                <a:tc hMerge="1">
                  <a:txBody>
                    <a:bodyPr/>
                    <a:lstStyle/>
                    <a:p>
                      <a:endParaRPr lang="en-AU"/>
                    </a:p>
                  </a:txBody>
                  <a:tcPr/>
                </a:tc>
                <a:tc hMerge="1">
                  <a:txBody>
                    <a:bodyPr/>
                    <a:lstStyle/>
                    <a:p>
                      <a:endParaRPr lang="en-AU"/>
                    </a:p>
                  </a:txBody>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rPr>
                        <a:t>End-Jun 2016</a:t>
                      </a:r>
                      <a:endParaRPr kumimoji="0" lang="en-AU" sz="1600" b="1" i="0" u="none" strike="noStrike" cap="none" normalizeH="0" baseline="0" dirty="0" smtClean="0">
                        <a:ln>
                          <a:noFill/>
                        </a:ln>
                        <a:solidFill>
                          <a:schemeClr val="bg2"/>
                        </a:solidFill>
                        <a:effectLst/>
                        <a:latin typeface="Arial" charset="0"/>
                      </a:endParaRPr>
                    </a:p>
                  </a:txBody>
                  <a:tcPr horzOverflow="overflow">
                    <a:lnL>
                      <a:noFill/>
                    </a:lnL>
                    <a:lnR>
                      <a:noFill/>
                    </a:lnR>
                    <a:lnT cap="fla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rPr>
                        <a:t>End-Dec</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rPr>
                        <a:t>2016</a:t>
                      </a:r>
                      <a:endParaRPr kumimoji="0" lang="en-AU" sz="1600" b="1" i="0" u="none" strike="noStrike" cap="none" normalizeH="0" baseline="0" dirty="0" smtClean="0">
                        <a:ln>
                          <a:noFill/>
                        </a:ln>
                        <a:solidFill>
                          <a:schemeClr val="bg2"/>
                        </a:solidFill>
                        <a:effectLst/>
                        <a:latin typeface="Arial" charset="0"/>
                      </a:endParaRPr>
                    </a:p>
                  </a:txBody>
                  <a:tcPr horzOverflow="overflow">
                    <a:lnL>
                      <a:noFill/>
                    </a:lnL>
                    <a:lnR cap="flat">
                      <a:noFill/>
                    </a:lnR>
                    <a:lnT cap="flat">
                      <a:noFill/>
                    </a:lnT>
                    <a:lnB>
                      <a:noFill/>
                    </a:lnB>
                    <a:lnTlToBr>
                      <a:noFill/>
                    </a:lnTlToBr>
                    <a:lnBlToTr>
                      <a:noFill/>
                    </a:lnBlToTr>
                    <a:solidFill>
                      <a:schemeClr val="accent1"/>
                    </a:solidFill>
                  </a:tcPr>
                </a:tc>
              </a:tr>
              <a:tr h="628650">
                <a:tc gridSpan="2">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altLang="en-US" sz="1600" b="1" i="0" u="none" strike="noStrike" cap="none" normalizeH="0" baseline="0" dirty="0" smtClean="0">
                          <a:ln>
                            <a:noFill/>
                          </a:ln>
                          <a:solidFill>
                            <a:schemeClr val="bg2"/>
                          </a:solidFill>
                          <a:effectLst/>
                          <a:latin typeface="Arial" charset="0"/>
                        </a:rPr>
                        <a:t>AUD/USD</a:t>
                      </a:r>
                      <a:endParaRPr kumimoji="0" lang="en-AU" sz="1600" b="1" i="0" u="none" strike="noStrike" cap="none" normalizeH="0" baseline="0" dirty="0" smtClean="0">
                        <a:ln>
                          <a:noFill/>
                        </a:ln>
                        <a:solidFill>
                          <a:schemeClr val="bg2"/>
                        </a:solidFill>
                        <a:effectLst/>
                        <a:latin typeface="Arial" charset="0"/>
                      </a:endParaRPr>
                    </a:p>
                  </a:txBody>
                  <a:tcPr horzOverflow="overflow">
                    <a:lnL cap="flat">
                      <a:noFill/>
                    </a:lnL>
                    <a:lnR>
                      <a:noFill/>
                    </a:lnR>
                    <a:lnT>
                      <a:noFill/>
                    </a:lnT>
                    <a:lnB>
                      <a:noFill/>
                    </a:lnB>
                    <a:lnTlToBr>
                      <a:noFill/>
                    </a:lnTlToBr>
                    <a:lnBlToTr>
                      <a:noFill/>
                    </a:lnBlToTr>
                    <a:solidFill>
                      <a:schemeClr val="tx2"/>
                    </a:solidFill>
                  </a:tcPr>
                </a:tc>
                <a:tc hMerge="1">
                  <a:txBody>
                    <a:bodyPr/>
                    <a:lstStyle/>
                    <a:p>
                      <a:endParaRPr lang="en-AU"/>
                    </a:p>
                  </a:txBody>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rPr>
                        <a:t>       0.725</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AU" sz="1600" b="1" i="0" u="none" strike="noStrike" cap="none" normalizeH="0" baseline="0" dirty="0" smtClean="0">
                        <a:ln>
                          <a:noFill/>
                        </a:ln>
                        <a:solidFill>
                          <a:schemeClr val="bg2"/>
                        </a:solidFill>
                        <a:effectLst/>
                        <a:latin typeface="Arial" charset="0"/>
                      </a:endParaRPr>
                    </a:p>
                  </a:txBody>
                  <a:tcPr horzOverflow="overflow">
                    <a:lnL>
                      <a:noFill/>
                    </a:lnL>
                    <a:lnR>
                      <a:noFill/>
                    </a:lnR>
                    <a:lnT>
                      <a:noFill/>
                    </a:lnT>
                    <a:lnB>
                      <a:noFill/>
                    </a:lnB>
                    <a:lnTlToBr>
                      <a:noFill/>
                    </a:lnTlToBr>
                    <a:lnBlToTr>
                      <a:noFill/>
                    </a:lnBlToTr>
                    <a:solidFill>
                      <a:schemeClr val="tx2"/>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    0.70</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AU" sz="1600" b="1" i="0" u="none" strike="noStrike" cap="none" normalizeH="0" baseline="0" dirty="0" smtClean="0">
                        <a:ln>
                          <a:noFill/>
                        </a:ln>
                        <a:solidFill>
                          <a:schemeClr val="bg2"/>
                        </a:solidFill>
                        <a:effectLst/>
                        <a:latin typeface="Arial" charset="0"/>
                      </a:endParaRPr>
                    </a:p>
                  </a:txBody>
                  <a:tcPr horzOverflow="overflow">
                    <a:lnL>
                      <a:noFill/>
                    </a:lnL>
                    <a:lnR>
                      <a:noFill/>
                    </a:lnR>
                    <a:lnT>
                      <a:noFill/>
                    </a:lnT>
                    <a:lnB>
                      <a:noFill/>
                    </a:lnB>
                    <a:lnTlToBr>
                      <a:noFill/>
                    </a:lnTlToBr>
                    <a:lnBlToTr>
                      <a:noFill/>
                    </a:lnBlToTr>
                    <a:solidFill>
                      <a:schemeClr val="tx2"/>
                    </a:solidFill>
                  </a:tcPr>
                </a:tc>
                <a:tc hMerge="1">
                  <a:txBody>
                    <a:bodyPr/>
                    <a:lstStyle/>
                    <a:p>
                      <a:endParaRPr lang="en-AU"/>
                    </a:p>
                  </a:txBody>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0.70</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AU" sz="1600" b="1" i="0" u="none" strike="noStrike" cap="none" normalizeH="0" baseline="0" dirty="0" smtClean="0">
                        <a:ln>
                          <a:noFill/>
                        </a:ln>
                        <a:solidFill>
                          <a:schemeClr val="bg2"/>
                        </a:solidFill>
                        <a:effectLst/>
                        <a:latin typeface="Arial" charset="0"/>
                      </a:endParaRPr>
                    </a:p>
                  </a:txBody>
                  <a:tcPr horzOverflow="overflow">
                    <a:lnL>
                      <a:noFill/>
                    </a:lnL>
                    <a:lnR cap="flat">
                      <a:noFill/>
                    </a:lnR>
                    <a:lnT>
                      <a:noFill/>
                    </a:lnT>
                    <a:lnB>
                      <a:noFill/>
                    </a:lnB>
                    <a:lnTlToBr>
                      <a:noFill/>
                    </a:lnTlToBr>
                    <a:lnBlToTr>
                      <a:noFill/>
                    </a:lnBlToTr>
                    <a:solidFill>
                      <a:schemeClr val="tx2"/>
                    </a:solidFill>
                  </a:tcPr>
                </a:tc>
              </a:tr>
              <a:tr h="631825">
                <a:tc gridSpan="2">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rPr>
                        <a:t>Official cash rate (%)</a:t>
                      </a:r>
                      <a:endParaRPr kumimoji="0" lang="en-AU" sz="1600" b="1" i="0" u="none" strike="noStrike" cap="none" normalizeH="0" baseline="0" dirty="0" smtClean="0">
                        <a:ln>
                          <a:noFill/>
                        </a:ln>
                        <a:solidFill>
                          <a:schemeClr val="bg2"/>
                        </a:solidFill>
                        <a:effectLst/>
                        <a:latin typeface="Arial" charset="0"/>
                      </a:endParaRPr>
                    </a:p>
                  </a:txBody>
                  <a:tcPr horzOverflow="overflow">
                    <a:lnL cap="flat">
                      <a:noFill/>
                    </a:lnL>
                    <a:lnR>
                      <a:noFill/>
                    </a:lnR>
                    <a:lnT>
                      <a:noFill/>
                    </a:lnT>
                    <a:lnB>
                      <a:noFill/>
                    </a:lnB>
                    <a:lnTlToBr>
                      <a:noFill/>
                    </a:lnTlToBr>
                    <a:lnBlToTr>
                      <a:noFill/>
                    </a:lnBlToTr>
                    <a:solidFill>
                      <a:schemeClr val="accent1"/>
                    </a:solidFill>
                  </a:tcPr>
                </a:tc>
                <a:tc hMerge="1">
                  <a:txBody>
                    <a:bodyPr/>
                    <a:lstStyle/>
                    <a:p>
                      <a:endParaRPr lang="en-AU"/>
                    </a:p>
                  </a:txBody>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       1.75</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AU" sz="1600" b="1" i="0" u="none" strike="noStrike" cap="none" normalizeH="0" baseline="0" dirty="0" smtClean="0">
                        <a:ln>
                          <a:noFill/>
                        </a:ln>
                        <a:solidFill>
                          <a:schemeClr val="bg2"/>
                        </a:solidFill>
                        <a:effectLst/>
                        <a:latin typeface="Arial" charset="0"/>
                      </a:endParaRPr>
                    </a:p>
                  </a:txBody>
                  <a:tcPr horzOverflow="overflow">
                    <a:lnL>
                      <a:noFill/>
                    </a:lnL>
                    <a:lnR>
                      <a:noFill/>
                    </a:lnR>
                    <a:lnT>
                      <a:noFill/>
                    </a:lnT>
                    <a:lnB>
                      <a:noFill/>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     1.75</a:t>
                      </a:r>
                    </a:p>
                  </a:txBody>
                  <a:tcPr horzOverflow="overflow">
                    <a:lnL>
                      <a:noFill/>
                    </a:lnL>
                    <a:lnR>
                      <a:noFill/>
                    </a:lnR>
                    <a:lnT>
                      <a:noFill/>
                    </a:lnT>
                    <a:lnB>
                      <a:noFill/>
                    </a:lnB>
                    <a:lnTlToBr>
                      <a:noFill/>
                    </a:lnTlToBr>
                    <a:lnBlToTr>
                      <a:noFill/>
                    </a:lnBlToTr>
                    <a:solidFill>
                      <a:schemeClr val="accent1"/>
                    </a:solidFill>
                  </a:tcPr>
                </a:tc>
                <a:tc hMerge="1">
                  <a:txBody>
                    <a:bodyPr/>
                    <a:lstStyle/>
                    <a:p>
                      <a:endParaRPr lang="en-AU"/>
                    </a:p>
                  </a:txBody>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1.50</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AU" sz="1600" b="1" i="0" u="none" strike="noStrike" cap="none" normalizeH="0" baseline="0" dirty="0" smtClean="0">
                        <a:ln>
                          <a:noFill/>
                        </a:ln>
                        <a:solidFill>
                          <a:schemeClr val="bg2"/>
                        </a:solidFill>
                        <a:effectLst/>
                        <a:latin typeface="Arial" charset="0"/>
                      </a:endParaRPr>
                    </a:p>
                  </a:txBody>
                  <a:tcPr horzOverflow="overflow">
                    <a:lnL>
                      <a:noFill/>
                    </a:lnL>
                    <a:lnR cap="flat">
                      <a:noFill/>
                    </a:lnR>
                    <a:lnT>
                      <a:noFill/>
                    </a:lnT>
                    <a:lnB>
                      <a:noFill/>
                    </a:lnB>
                    <a:lnTlToBr>
                      <a:noFill/>
                    </a:lnTlToBr>
                    <a:lnBlToTr>
                      <a:noFill/>
                    </a:lnBlToTr>
                    <a:solidFill>
                      <a:schemeClr val="accent1"/>
                    </a:solidFill>
                  </a:tcPr>
                </a:tc>
              </a:tr>
              <a:tr h="628650">
                <a:tc gridSpan="2">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10 Year Bond yield (%)</a:t>
                      </a:r>
                    </a:p>
                  </a:txBody>
                  <a:tcPr horzOverflow="overflow">
                    <a:lnL cap="flat">
                      <a:noFill/>
                    </a:lnL>
                    <a:lnR>
                      <a:noFill/>
                    </a:lnR>
                    <a:lnT>
                      <a:noFill/>
                    </a:lnT>
                    <a:lnB>
                      <a:noFill/>
                    </a:lnB>
                    <a:lnTlToBr>
                      <a:noFill/>
                    </a:lnTlToBr>
                    <a:lnBlToTr>
                      <a:noFill/>
                    </a:lnBlToTr>
                    <a:solidFill>
                      <a:schemeClr val="tx2"/>
                    </a:solidFill>
                  </a:tcPr>
                </a:tc>
                <a:tc hMerge="1">
                  <a:txBody>
                    <a:bodyPr/>
                    <a:lstStyle/>
                    <a:p>
                      <a:endParaRPr lang="en-AU"/>
                    </a:p>
                  </a:txBody>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       2.29</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AU" sz="1600" b="1" i="0" u="none" strike="noStrike" cap="none" normalizeH="0" baseline="0" dirty="0" smtClean="0">
                        <a:ln>
                          <a:noFill/>
                        </a:ln>
                        <a:solidFill>
                          <a:schemeClr val="bg2"/>
                        </a:solidFill>
                        <a:effectLst/>
                        <a:latin typeface="Arial" charset="0"/>
                      </a:endParaRPr>
                    </a:p>
                  </a:txBody>
                  <a:tcPr horzOverflow="overflow">
                    <a:lnL>
                      <a:noFill/>
                    </a:lnL>
                    <a:lnR>
                      <a:noFill/>
                    </a:lnR>
                    <a:lnT>
                      <a:noFill/>
                    </a:lnT>
                    <a:lnB>
                      <a:noFill/>
                    </a:lnB>
                    <a:lnTlToBr>
                      <a:noFill/>
                    </a:lnTlToBr>
                    <a:lnBlToTr>
                      <a:noFill/>
                    </a:lnBlToTr>
                    <a:solidFill>
                      <a:schemeClr val="tx2"/>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      2.40</a:t>
                      </a:r>
                    </a:p>
                  </a:txBody>
                  <a:tcPr horzOverflow="overflow">
                    <a:lnL>
                      <a:noFill/>
                    </a:lnL>
                    <a:lnR>
                      <a:noFill/>
                    </a:lnR>
                    <a:lnT>
                      <a:noFill/>
                    </a:lnT>
                    <a:lnB>
                      <a:noFill/>
                    </a:lnB>
                    <a:lnTlToBr>
                      <a:noFill/>
                    </a:lnTlToBr>
                    <a:lnBlToTr>
                      <a:noFill/>
                    </a:lnBlToTr>
                    <a:solidFill>
                      <a:schemeClr val="tx2"/>
                    </a:solidFill>
                  </a:tcPr>
                </a:tc>
                <a:tc hMerge="1">
                  <a:txBody>
                    <a:bodyPr/>
                    <a:lstStyle/>
                    <a:p>
                      <a:endParaRPr lang="en-AU"/>
                    </a:p>
                  </a:txBody>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2.60</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AU" sz="1600" b="1" i="0" u="none" strike="noStrike" cap="none" normalizeH="0" baseline="0" dirty="0" smtClean="0">
                        <a:ln>
                          <a:noFill/>
                        </a:ln>
                        <a:solidFill>
                          <a:schemeClr val="bg2"/>
                        </a:solidFill>
                        <a:effectLst/>
                        <a:latin typeface="Arial" charset="0"/>
                      </a:endParaRPr>
                    </a:p>
                  </a:txBody>
                  <a:tcPr horzOverflow="overflow">
                    <a:lnL>
                      <a:noFill/>
                    </a:lnL>
                    <a:lnR cap="flat">
                      <a:noFill/>
                    </a:lnR>
                    <a:lnT>
                      <a:noFill/>
                    </a:lnT>
                    <a:lnB>
                      <a:noFill/>
                    </a:lnB>
                    <a:lnTlToBr>
                      <a:noFill/>
                    </a:lnTlToBr>
                    <a:lnBlToTr>
                      <a:noFill/>
                    </a:lnBlToTr>
                    <a:solidFill>
                      <a:schemeClr val="tx2"/>
                    </a:solidFill>
                  </a:tcPr>
                </a:tc>
              </a:tr>
              <a:tr h="628650">
                <a:tc gridSpan="2">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ASX 200</a:t>
                      </a:r>
                    </a:p>
                  </a:txBody>
                  <a:tcPr horzOverflow="overflow">
                    <a:lnL cap="flat">
                      <a:noFill/>
                    </a:lnL>
                    <a:lnR>
                      <a:noFill/>
                    </a:lnR>
                    <a:lnT>
                      <a:noFill/>
                    </a:lnT>
                    <a:lnB cap="flat">
                      <a:noFill/>
                    </a:lnB>
                    <a:lnTlToBr>
                      <a:noFill/>
                    </a:lnTlToBr>
                    <a:lnBlToTr>
                      <a:noFill/>
                    </a:lnBlToTr>
                    <a:solidFill>
                      <a:schemeClr val="accent1"/>
                    </a:solidFill>
                  </a:tcPr>
                </a:tc>
                <a:tc hMerge="1">
                  <a:txBody>
                    <a:bodyPr/>
                    <a:lstStyle/>
                    <a:p>
                      <a:endParaRPr lang="en-AU"/>
                    </a:p>
                  </a:txBody>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rPr>
                        <a:t>      5325</a:t>
                      </a:r>
                      <a:endParaRPr kumimoji="0" lang="en-AU" sz="1600" b="1" i="0" u="none" strike="noStrike" cap="none" normalizeH="0" baseline="0" dirty="0" smtClean="0">
                        <a:ln>
                          <a:noFill/>
                        </a:ln>
                        <a:solidFill>
                          <a:schemeClr val="bg2"/>
                        </a:solidFill>
                        <a:effectLst/>
                        <a:latin typeface="Arial" charset="0"/>
                      </a:endParaRPr>
                    </a:p>
                  </a:txBody>
                  <a:tcPr horzOverflow="overflow">
                    <a:lnL>
                      <a:noFill/>
                    </a:lnL>
                    <a:lnR>
                      <a:noFill/>
                    </a:lnR>
                    <a:lnT>
                      <a:noFill/>
                    </a:lnT>
                    <a:lnB cap="flat">
                      <a:noFill/>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rPr>
                        <a:t>    5400</a:t>
                      </a:r>
                      <a:endParaRPr kumimoji="0" lang="en-AU" sz="1600" b="1" i="0" u="none" strike="noStrike" cap="none" normalizeH="0" baseline="0" dirty="0" smtClean="0">
                        <a:ln>
                          <a:noFill/>
                        </a:ln>
                        <a:solidFill>
                          <a:schemeClr val="bg2"/>
                        </a:solidFill>
                        <a:effectLst/>
                        <a:latin typeface="Arial" charset="0"/>
                      </a:endParaRPr>
                    </a:p>
                  </a:txBody>
                  <a:tcPr horzOverflow="overflow">
                    <a:lnL>
                      <a:noFill/>
                    </a:lnL>
                    <a:lnR>
                      <a:noFill/>
                    </a:lnR>
                    <a:lnT>
                      <a:noFill/>
                    </a:lnT>
                    <a:lnB cap="flat">
                      <a:noFill/>
                    </a:lnB>
                    <a:lnTlToBr>
                      <a:noFill/>
                    </a:lnTlToBr>
                    <a:lnBlToTr>
                      <a:noFill/>
                    </a:lnBlToTr>
                    <a:solidFill>
                      <a:schemeClr val="accent1"/>
                    </a:solidFill>
                  </a:tcPr>
                </a:tc>
                <a:tc hMerge="1">
                  <a:txBody>
                    <a:bodyPr/>
                    <a:lstStyle/>
                    <a:p>
                      <a:endParaRPr lang="en-AU"/>
                    </a:p>
                  </a:txBody>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5600</a:t>
                      </a:r>
                    </a:p>
                  </a:txBody>
                  <a:tcPr horzOverflow="overflow">
                    <a:lnL>
                      <a:noFill/>
                    </a:lnL>
                    <a:lnR cap="flat">
                      <a:noFill/>
                    </a:lnR>
                    <a:lnT>
                      <a:noFill/>
                    </a:lnT>
                    <a:lnB cap="flat">
                      <a:noFill/>
                    </a:lnB>
                    <a:lnTlToBr>
                      <a:noFill/>
                    </a:lnTlToBr>
                    <a:lnBlToTr>
                      <a:noFill/>
                    </a:lnBlToTr>
                    <a:solidFill>
                      <a:schemeClr val="accent1"/>
                    </a:solidFill>
                  </a:tcPr>
                </a:tc>
              </a:tr>
            </a:tbl>
          </a:graphicData>
        </a:graphic>
      </p:graphicFrame>
    </p:spTree>
    <p:extLst>
      <p:ext uri="{BB962C8B-B14F-4D97-AF65-F5344CB8AC3E}">
        <p14:creationId xmlns:p14="http://schemas.microsoft.com/office/powerpoint/2010/main" val="887526172"/>
      </p:ext>
    </p:extLst>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p:txBody>
          <a:bodyPr/>
          <a:lstStyle/>
          <a:p>
            <a:pPr>
              <a:defRPr/>
            </a:pPr>
            <a:fld id="{99194583-4727-4F3B-8E7E-05E58F174B0D}" type="slidenum">
              <a:rPr lang="en-AU"/>
              <a:pPr>
                <a:defRPr/>
              </a:pPr>
              <a:t>7</a:t>
            </a:fld>
            <a:endParaRPr lang="en-AU" dirty="0"/>
          </a:p>
        </p:txBody>
      </p:sp>
      <p:sp>
        <p:nvSpPr>
          <p:cNvPr id="2052" name="Rectangle 2"/>
          <p:cNvSpPr>
            <a:spLocks noGrp="1" noChangeArrowheads="1"/>
          </p:cNvSpPr>
          <p:nvPr>
            <p:ph type="title"/>
          </p:nvPr>
        </p:nvSpPr>
        <p:spPr>
          <a:xfrm>
            <a:off x="241300" y="405577"/>
            <a:ext cx="8135938" cy="400110"/>
          </a:xfrm>
        </p:spPr>
        <p:txBody>
          <a:bodyPr/>
          <a:lstStyle/>
          <a:p>
            <a:r>
              <a:rPr lang="en-AU" dirty="0" smtClean="0"/>
              <a:t>The Australian Dollar and US Trade Weighted Index</a:t>
            </a:r>
          </a:p>
        </p:txBody>
      </p:sp>
      <p:sp>
        <p:nvSpPr>
          <p:cNvPr id="2053" name="Text Box 3"/>
          <p:cNvSpPr txBox="1">
            <a:spLocks noChangeArrowheads="1"/>
          </p:cNvSpPr>
          <p:nvPr/>
        </p:nvSpPr>
        <p:spPr bwMode="auto">
          <a:xfrm>
            <a:off x="411167" y="5829300"/>
            <a:ext cx="1563687" cy="261608"/>
          </a:xfrm>
          <a:prstGeom prst="rect">
            <a:avLst/>
          </a:prstGeom>
          <a:noFill/>
          <a:ln w="9525">
            <a:noFill/>
            <a:miter lim="800000"/>
            <a:headEnd/>
            <a:tailEnd/>
          </a:ln>
        </p:spPr>
        <p:txBody>
          <a:bodyPr lIns="91436" tIns="45719" rIns="91436" bIns="45719">
            <a:spAutoFit/>
          </a:bodyPr>
          <a:lstStyle/>
          <a:p>
            <a:pPr>
              <a:spcBef>
                <a:spcPct val="50000"/>
              </a:spcBef>
            </a:pPr>
            <a:r>
              <a:rPr lang="en-US" sz="1100" dirty="0">
                <a:latin typeface="Arial" charset="0"/>
                <a:ea typeface="ヒラギノ角ゴ ProN W3" pitchFamily="-106" charset="-128"/>
              </a:rPr>
              <a:t>Source: </a:t>
            </a:r>
            <a:r>
              <a:rPr lang="en-US" sz="1100" dirty="0" err="1">
                <a:latin typeface="Arial" charset="0"/>
                <a:ea typeface="ヒラギノ角ゴ ProN W3" pitchFamily="-106" charset="-128"/>
              </a:rPr>
              <a:t>Datastream</a:t>
            </a:r>
            <a:r>
              <a:rPr lang="en-US" sz="1100" dirty="0">
                <a:solidFill>
                  <a:schemeClr val="bg2"/>
                </a:solidFill>
                <a:latin typeface="Arial" charset="0"/>
                <a:ea typeface="ヒラギノ角ゴ ProN W3" pitchFamily="-106" charset="-128"/>
              </a:rPr>
              <a:t>        </a:t>
            </a:r>
            <a:endParaRPr lang="en-AU" sz="1100" dirty="0">
              <a:solidFill>
                <a:schemeClr val="bg2"/>
              </a:solidFill>
              <a:latin typeface="Arial" charset="0"/>
              <a:ea typeface="ヒラギノ角ゴ ProN W3" pitchFamily="-106" charset="-128"/>
            </a:endParaRPr>
          </a:p>
        </p:txBody>
      </p:sp>
      <p:grpSp>
        <p:nvGrpSpPr>
          <p:cNvPr id="2" name="Group 4"/>
          <p:cNvGrpSpPr>
            <a:grpSpLocks/>
          </p:cNvGrpSpPr>
          <p:nvPr/>
        </p:nvGrpSpPr>
        <p:grpSpPr bwMode="auto">
          <a:xfrm>
            <a:off x="468313" y="1204917"/>
            <a:ext cx="8324850" cy="4460875"/>
            <a:chOff x="295" y="709"/>
            <a:chExt cx="5244" cy="2811"/>
          </a:xfrm>
        </p:grpSpPr>
        <p:sp>
          <p:nvSpPr>
            <p:cNvPr id="2059" name="Rectangle 5"/>
            <p:cNvSpPr>
              <a:spLocks noChangeArrowheads="1"/>
            </p:cNvSpPr>
            <p:nvPr/>
          </p:nvSpPr>
          <p:spPr bwMode="auto">
            <a:xfrm>
              <a:off x="303" y="746"/>
              <a:ext cx="5125" cy="2767"/>
            </a:xfrm>
            <a:prstGeom prst="rect">
              <a:avLst/>
            </a:prstGeom>
            <a:solidFill>
              <a:srgbClr val="738CB5"/>
            </a:solidFill>
            <a:ln w="9525">
              <a:noFill/>
              <a:miter lim="800000"/>
              <a:headEnd/>
              <a:tailEnd/>
            </a:ln>
          </p:spPr>
          <p:txBody>
            <a:bodyPr wrap="none" anchor="ctr"/>
            <a:lstStyle/>
            <a:p>
              <a:endParaRPr lang="en-AU"/>
            </a:p>
          </p:txBody>
        </p:sp>
        <p:sp>
          <p:nvSpPr>
            <p:cNvPr id="2060" name="AutoShape 6"/>
            <p:cNvSpPr>
              <a:spLocks noChangeAspect="1" noChangeArrowheads="1" noTextEdit="1"/>
            </p:cNvSpPr>
            <p:nvPr/>
          </p:nvSpPr>
          <p:spPr bwMode="auto">
            <a:xfrm>
              <a:off x="340" y="754"/>
              <a:ext cx="5080" cy="2721"/>
            </a:xfrm>
            <a:prstGeom prst="rect">
              <a:avLst/>
            </a:prstGeom>
            <a:noFill/>
            <a:ln w="9525">
              <a:noFill/>
              <a:miter lim="800000"/>
              <a:headEnd/>
              <a:tailEnd/>
            </a:ln>
          </p:spPr>
          <p:txBody>
            <a:bodyPr/>
            <a:lstStyle/>
            <a:p>
              <a:endParaRPr lang="en-AU"/>
            </a:p>
          </p:txBody>
        </p:sp>
        <p:sp>
          <p:nvSpPr>
            <p:cNvPr id="2061" name="AutoShape 7"/>
            <p:cNvSpPr>
              <a:spLocks noChangeAspect="1" noChangeArrowheads="1" noTextEdit="1"/>
            </p:cNvSpPr>
            <p:nvPr/>
          </p:nvSpPr>
          <p:spPr bwMode="auto">
            <a:xfrm>
              <a:off x="295" y="709"/>
              <a:ext cx="5244" cy="2811"/>
            </a:xfrm>
            <a:prstGeom prst="rect">
              <a:avLst/>
            </a:prstGeom>
            <a:noFill/>
            <a:ln w="9525">
              <a:noFill/>
              <a:miter lim="800000"/>
              <a:headEnd/>
              <a:tailEnd/>
            </a:ln>
          </p:spPr>
          <p:txBody>
            <a:bodyPr/>
            <a:lstStyle/>
            <a:p>
              <a:endParaRPr lang="en-AU"/>
            </a:p>
          </p:txBody>
        </p:sp>
      </p:grpSp>
      <p:graphicFrame>
        <p:nvGraphicFramePr>
          <p:cNvPr id="2050" name="Object 2"/>
          <p:cNvGraphicFramePr>
            <a:graphicFrameLocks noGrp="1" noChangeAspect="1"/>
          </p:cNvGraphicFramePr>
          <p:nvPr>
            <p:ph idx="1"/>
            <p:extLst>
              <p:ext uri="{D42A27DB-BD31-4B8C-83A1-F6EECF244321}">
                <p14:modId xmlns:p14="http://schemas.microsoft.com/office/powerpoint/2010/main" val="3338279312"/>
              </p:ext>
            </p:extLst>
          </p:nvPr>
        </p:nvGraphicFramePr>
        <p:xfrm>
          <a:off x="714204" y="1344617"/>
          <a:ext cx="7818438" cy="4679950"/>
        </p:xfrm>
        <a:graphic>
          <a:graphicData uri="http://schemas.openxmlformats.org/presentationml/2006/ole">
            <mc:AlternateContent xmlns:mc="http://schemas.openxmlformats.org/markup-compatibility/2006">
              <mc:Choice xmlns:v="urn:schemas-microsoft-com:vml" Requires="v">
                <p:oleObj spid="_x0000_s2373775" name="Chart" r:id="rId4" imgW="4540143" imgH="2717975" progId="MSGraph.Chart.8">
                  <p:embed followColorScheme="full"/>
                </p:oleObj>
              </mc:Choice>
              <mc:Fallback>
                <p:oleObj name="Chart" r:id="rId4" imgW="4540143" imgH="2717975" progId="MSGraph.Chart.8">
                  <p:embed followColorScheme="full"/>
                  <p:pic>
                    <p:nvPicPr>
                      <p:cNvPr id="0" name=""/>
                      <p:cNvPicPr>
                        <a:picLocks noChangeAspect="1" noChangeArrowheads="1"/>
                      </p:cNvPicPr>
                      <p:nvPr/>
                    </p:nvPicPr>
                    <p:blipFill>
                      <a:blip r:embed="rId5"/>
                      <a:srcRect/>
                      <a:stretch>
                        <a:fillRect/>
                      </a:stretch>
                    </p:blipFill>
                    <p:spPr bwMode="auto">
                      <a:xfrm>
                        <a:off x="714204" y="1344617"/>
                        <a:ext cx="7818438" cy="4679950"/>
                      </a:xfrm>
                      <a:prstGeom prst="rect">
                        <a:avLst/>
                      </a:prstGeom>
                      <a:noFill/>
                      <a:extLst/>
                    </p:spPr>
                  </p:pic>
                </p:oleObj>
              </mc:Fallback>
            </mc:AlternateContent>
          </a:graphicData>
        </a:graphic>
      </p:graphicFrame>
      <p:sp>
        <p:nvSpPr>
          <p:cNvPr id="2055" name="Text Box 9"/>
          <p:cNvSpPr txBox="1">
            <a:spLocks noChangeArrowheads="1"/>
          </p:cNvSpPr>
          <p:nvPr/>
        </p:nvSpPr>
        <p:spPr bwMode="auto">
          <a:xfrm>
            <a:off x="900113" y="1344617"/>
            <a:ext cx="793750" cy="274637"/>
          </a:xfrm>
          <a:prstGeom prst="rect">
            <a:avLst/>
          </a:prstGeom>
          <a:noFill/>
          <a:ln w="19050">
            <a:noFill/>
            <a:miter lim="800000"/>
            <a:headEnd/>
            <a:tailEnd/>
          </a:ln>
        </p:spPr>
        <p:txBody>
          <a:bodyPr lIns="91436" tIns="45719" rIns="91436" bIns="45719">
            <a:spAutoFit/>
          </a:bodyPr>
          <a:lstStyle/>
          <a:p>
            <a:pPr>
              <a:spcBef>
                <a:spcPct val="50000"/>
              </a:spcBef>
            </a:pPr>
            <a:r>
              <a:rPr lang="en-AU" sz="1200" dirty="0">
                <a:solidFill>
                  <a:srgbClr val="FFFFFF"/>
                </a:solidFill>
                <a:latin typeface="Arial" charset="0"/>
                <a:ea typeface="ヒラギノ角ゴ ProN W3" pitchFamily="-106" charset="-128"/>
              </a:rPr>
              <a:t>Index</a:t>
            </a:r>
          </a:p>
        </p:txBody>
      </p:sp>
      <p:sp>
        <p:nvSpPr>
          <p:cNvPr id="2056" name="Text Box 10"/>
          <p:cNvSpPr txBox="1">
            <a:spLocks noChangeArrowheads="1"/>
          </p:cNvSpPr>
          <p:nvPr/>
        </p:nvSpPr>
        <p:spPr bwMode="auto">
          <a:xfrm>
            <a:off x="7380288" y="1344617"/>
            <a:ext cx="1008062" cy="274637"/>
          </a:xfrm>
          <a:prstGeom prst="rect">
            <a:avLst/>
          </a:prstGeom>
          <a:noFill/>
          <a:ln w="19050">
            <a:noFill/>
            <a:miter lim="800000"/>
            <a:headEnd/>
            <a:tailEnd/>
          </a:ln>
        </p:spPr>
        <p:txBody>
          <a:bodyPr lIns="91436" tIns="45719" rIns="91436" bIns="45719">
            <a:spAutoFit/>
          </a:bodyPr>
          <a:lstStyle/>
          <a:p>
            <a:pPr>
              <a:spcBef>
                <a:spcPct val="50000"/>
              </a:spcBef>
            </a:pPr>
            <a:r>
              <a:rPr lang="en-AU" sz="1200" dirty="0">
                <a:solidFill>
                  <a:srgbClr val="FFFFFF"/>
                </a:solidFill>
                <a:latin typeface="Arial" charset="0"/>
                <a:ea typeface="ヒラギノ角ゴ ProN W3" pitchFamily="-106" charset="-128"/>
              </a:rPr>
              <a:t>AUD/USD</a:t>
            </a:r>
          </a:p>
        </p:txBody>
      </p:sp>
      <p:sp>
        <p:nvSpPr>
          <p:cNvPr id="2057" name="Text Box 11"/>
          <p:cNvSpPr txBox="1">
            <a:spLocks noChangeArrowheads="1"/>
          </p:cNvSpPr>
          <p:nvPr/>
        </p:nvSpPr>
        <p:spPr bwMode="auto">
          <a:xfrm>
            <a:off x="5468647" y="3765765"/>
            <a:ext cx="2831145" cy="274638"/>
          </a:xfrm>
          <a:prstGeom prst="rect">
            <a:avLst/>
          </a:prstGeom>
          <a:noFill/>
          <a:ln w="19050">
            <a:noFill/>
            <a:miter lim="800000"/>
            <a:headEnd/>
            <a:tailEnd/>
          </a:ln>
        </p:spPr>
        <p:txBody>
          <a:bodyPr wrap="square" lIns="91436" tIns="45719" rIns="91436" bIns="45719">
            <a:spAutoFit/>
          </a:bodyPr>
          <a:lstStyle/>
          <a:p>
            <a:pPr>
              <a:spcBef>
                <a:spcPct val="50000"/>
              </a:spcBef>
            </a:pPr>
            <a:r>
              <a:rPr lang="en-AU" sz="1200" dirty="0">
                <a:solidFill>
                  <a:srgbClr val="FFFFFF"/>
                </a:solidFill>
                <a:latin typeface="Arial" charset="0"/>
                <a:ea typeface="ヒラギノ角ゴ ProN W3" pitchFamily="-106" charset="-128"/>
              </a:rPr>
              <a:t>US TWI inverted (LHS)</a:t>
            </a:r>
          </a:p>
        </p:txBody>
      </p:sp>
      <p:sp>
        <p:nvSpPr>
          <p:cNvPr id="2058" name="Text Box 12"/>
          <p:cNvSpPr txBox="1">
            <a:spLocks noChangeArrowheads="1"/>
          </p:cNvSpPr>
          <p:nvPr/>
        </p:nvSpPr>
        <p:spPr bwMode="auto">
          <a:xfrm>
            <a:off x="4924428" y="1766892"/>
            <a:ext cx="1647825" cy="276997"/>
          </a:xfrm>
          <a:prstGeom prst="rect">
            <a:avLst/>
          </a:prstGeom>
          <a:noFill/>
          <a:ln w="19050">
            <a:noFill/>
            <a:miter lim="800000"/>
            <a:headEnd/>
            <a:tailEnd/>
          </a:ln>
        </p:spPr>
        <p:txBody>
          <a:bodyPr wrap="square" lIns="91436" tIns="45719" rIns="91436" bIns="45719">
            <a:spAutoFit/>
          </a:bodyPr>
          <a:lstStyle/>
          <a:p>
            <a:pPr>
              <a:spcBef>
                <a:spcPct val="50000"/>
              </a:spcBef>
            </a:pPr>
            <a:r>
              <a:rPr lang="en-AU" sz="1200" dirty="0">
                <a:solidFill>
                  <a:srgbClr val="FFFFFF"/>
                </a:solidFill>
                <a:latin typeface="Arial" charset="0"/>
                <a:ea typeface="ヒラギノ角ゴ ProN W3" pitchFamily="-106" charset="-128"/>
              </a:rPr>
              <a:t>AUD/USD (RHS)</a:t>
            </a:r>
          </a:p>
        </p:txBody>
      </p:sp>
    </p:spTree>
    <p:extLst>
      <p:ext uri="{BB962C8B-B14F-4D97-AF65-F5344CB8AC3E}">
        <p14:creationId xmlns:p14="http://schemas.microsoft.com/office/powerpoint/2010/main" val="3566965610"/>
      </p:ext>
    </p:extLst>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 and the iron ore price</a:t>
            </a:r>
            <a:endParaRPr lang="en-AU" dirty="0"/>
          </a:p>
        </p:txBody>
      </p:sp>
      <p:pic>
        <p:nvPicPr>
          <p:cNvPr id="6" name="Chart Placeholder 5"/>
          <p:cNvPicPr>
            <a:picLocks noGrp="1" noChangeAspect="1"/>
          </p:cNvPicPr>
          <p:nvPr>
            <p:ph type="chart" idx="1"/>
          </p:nvPr>
        </p:nvPicPr>
        <p:blipFill>
          <a:blip r:embed="rId2"/>
          <a:stretch>
            <a:fillRect/>
          </a:stretch>
        </p:blipFill>
        <p:spPr>
          <a:xfrm>
            <a:off x="0" y="1155406"/>
            <a:ext cx="9144000" cy="4940594"/>
          </a:xfrm>
          <a:prstGeom prst="rect">
            <a:avLst/>
          </a:prstGeom>
        </p:spPr>
      </p:pic>
      <p:sp>
        <p:nvSpPr>
          <p:cNvPr id="4" name="Slide Number Placeholder 3"/>
          <p:cNvSpPr>
            <a:spLocks noGrp="1"/>
          </p:cNvSpPr>
          <p:nvPr>
            <p:ph type="sldNum" sz="quarter" idx="10"/>
          </p:nvPr>
        </p:nvSpPr>
        <p:spPr/>
        <p:txBody>
          <a:bodyPr/>
          <a:lstStyle/>
          <a:p>
            <a:pPr>
              <a:defRPr/>
            </a:pPr>
            <a:fld id="{A641E38F-959C-4647-ABBD-8CD579FAD8B3}" type="slidenum">
              <a:rPr lang="en-AU" smtClean="0"/>
              <a:pPr>
                <a:defRPr/>
              </a:pPr>
              <a:t>8</a:t>
            </a:fld>
            <a:endParaRPr lang="en-AU" dirty="0"/>
          </a:p>
        </p:txBody>
      </p:sp>
    </p:spTree>
    <p:extLst>
      <p:ext uri="{BB962C8B-B14F-4D97-AF65-F5344CB8AC3E}">
        <p14:creationId xmlns:p14="http://schemas.microsoft.com/office/powerpoint/2010/main" val="4074275530"/>
      </p:ext>
    </p:extLst>
  </p:cSld>
  <p:clrMapOvr>
    <a:masterClrMapping/>
  </p:clrMapOvr>
  <p:transition>
    <p:cut/>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TATEDONOTDELETE" val="WVgL1LeaUUyEA.b78q_GV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8mCOy.0HG0qEKl_098q._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T PPTX TEMPLATE-B2B-ny">
  <a:themeElements>
    <a:clrScheme name="BT">
      <a:dk1>
        <a:srgbClr val="262626"/>
      </a:dk1>
      <a:lt1>
        <a:srgbClr val="D6D2C4"/>
      </a:lt1>
      <a:dk2>
        <a:srgbClr val="00AFD7"/>
      </a:dk2>
      <a:lt2>
        <a:srgbClr val="FFFFFF"/>
      </a:lt2>
      <a:accent1>
        <a:srgbClr val="00AFD7"/>
      </a:accent1>
      <a:accent2>
        <a:srgbClr val="0070C0"/>
      </a:accent2>
      <a:accent3>
        <a:srgbClr val="9A6A4F"/>
      </a:accent3>
      <a:accent4>
        <a:srgbClr val="737B4C"/>
      </a:accent4>
      <a:accent5>
        <a:srgbClr val="487A7B"/>
      </a:accent5>
      <a:accent6>
        <a:srgbClr val="86647A"/>
      </a:accent6>
      <a:hlink>
        <a:srgbClr val="262626"/>
      </a:hlink>
      <a:folHlink>
        <a:srgbClr val="00AFD7"/>
      </a:folHlink>
    </a:clrScheme>
    <a:fontScheme name="BT">
      <a:majorFont>
        <a:latin typeface="Georgia"/>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defPPr>
      </a:lstStyle>
    </a:txDef>
  </a:objectDefaults>
  <a:extraClrSchemeLst>
    <a:extraClrScheme>
      <a:clrScheme name="1_White Template Final 1">
        <a:dk1>
          <a:srgbClr val="717073"/>
        </a:dk1>
        <a:lt1>
          <a:srgbClr val="FFFFFF"/>
        </a:lt1>
        <a:dk2>
          <a:srgbClr val="73AFB6"/>
        </a:dk2>
        <a:lt2>
          <a:srgbClr val="FFFFFF"/>
        </a:lt2>
        <a:accent1>
          <a:srgbClr val="ACA095"/>
        </a:accent1>
        <a:accent2>
          <a:srgbClr val="73C6A1"/>
        </a:accent2>
        <a:accent3>
          <a:srgbClr val="FFFFFF"/>
        </a:accent3>
        <a:accent4>
          <a:srgbClr val="5F5F61"/>
        </a:accent4>
        <a:accent5>
          <a:srgbClr val="D2CDC8"/>
        </a:accent5>
        <a:accent6>
          <a:srgbClr val="68B391"/>
        </a:accent6>
        <a:hlink>
          <a:srgbClr val="4F8ABE"/>
        </a:hlink>
        <a:folHlink>
          <a:srgbClr val="963D5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BT PPTX TEMPLATE-B2B-ny</Template>
  <TotalTime>225710</TotalTime>
  <Words>834</Words>
  <Application>Microsoft Office PowerPoint</Application>
  <PresentationFormat>On-screen Show (4:3)</PresentationFormat>
  <Paragraphs>354</Paragraphs>
  <Slides>36</Slides>
  <Notes>10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47" baseType="lpstr">
      <vt:lpstr>Arial</vt:lpstr>
      <vt:lpstr>Bookman Old Style</vt:lpstr>
      <vt:lpstr>Calibri</vt:lpstr>
      <vt:lpstr>Georgia</vt:lpstr>
      <vt:lpstr>Trebuchet MS</vt:lpstr>
      <vt:lpstr>Wingdings</vt:lpstr>
      <vt:lpstr>Wingdings 3</vt:lpstr>
      <vt:lpstr>ヒラギノ角ゴ ProN W3</vt:lpstr>
      <vt:lpstr>BT PPTX TEMPLATE-B2B-ny</vt:lpstr>
      <vt:lpstr>think-cell Slide</vt:lpstr>
      <vt:lpstr>Chart</vt:lpstr>
      <vt:lpstr>A global economic and market outlook</vt:lpstr>
      <vt:lpstr>Everything depends on everything else</vt:lpstr>
      <vt:lpstr>Australia’s real income has been struggling</vt:lpstr>
      <vt:lpstr>Two headwinds for the economy</vt:lpstr>
      <vt:lpstr>Non-mining investment has been sluggish</vt:lpstr>
      <vt:lpstr>2016 Growth Forecasts (%) </vt:lpstr>
      <vt:lpstr>Financial Market Forecasts</vt:lpstr>
      <vt:lpstr>The Australian Dollar and US Trade Weighted Index</vt:lpstr>
      <vt:lpstr>The $A and the iron ore price</vt:lpstr>
      <vt:lpstr>Australian Share market Performance – ASX200</vt:lpstr>
      <vt:lpstr>Bear markets in history</vt:lpstr>
      <vt:lpstr>As conventionally measured, the Australian market is close to fair value (p/e ratio on forward earnings)</vt:lpstr>
      <vt:lpstr>Market valuation has returned to supportive</vt:lpstr>
      <vt:lpstr>The share market yield beats the rest by a long way</vt:lpstr>
      <vt:lpstr>The US has been the place to be</vt:lpstr>
      <vt:lpstr>The labour market data are looking better. Unemployment is trending downwards while employment growth has been strong.</vt:lpstr>
      <vt:lpstr>The service sector dominates jobs growth</vt:lpstr>
      <vt:lpstr>Australian inflation  is extremely low</vt:lpstr>
      <vt:lpstr>Wage inflation remains remarkably low</vt:lpstr>
      <vt:lpstr>Household financial ratios</vt:lpstr>
      <vt:lpstr>House Prices - Australia v Sydney</vt:lpstr>
      <vt:lpstr>House Prices - Australia v Brisbane</vt:lpstr>
      <vt:lpstr>House prices have risen but may be peaking ($’000s)</vt:lpstr>
      <vt:lpstr>Prices have been rising rapidly in Sydney and Melbourne only in the past year (% increase year to May 2016)</vt:lpstr>
      <vt:lpstr>Where’s the bubble? Average house price increase in the past ten years</vt:lpstr>
      <vt:lpstr>Regional Australia has lagged</vt:lpstr>
      <vt:lpstr>We’re expensive by world standards but not massively so.</vt:lpstr>
      <vt:lpstr>A slightly different measure</vt:lpstr>
      <vt:lpstr>The owner-occupiers are taking over from investors</vt:lpstr>
      <vt:lpstr>Investors were piling in in New South Wales</vt:lpstr>
      <vt:lpstr>Gross Domestic Product</vt:lpstr>
      <vt:lpstr>Global Medium-Term Economic Growth and Inflation Prospects (2016-2026)</vt:lpstr>
      <vt:lpstr>Asia-Pacific Medium-Term Economic Growth and Inflation Prospects (2016-2026)</vt:lpstr>
      <vt:lpstr>Summary</vt:lpstr>
      <vt:lpstr>So long and thanks for all the fishes</vt:lpstr>
      <vt:lpstr>Disclaimer</vt:lpstr>
    </vt:vector>
  </TitlesOfParts>
  <Company>Westpac Banking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global economic and market outlook</dc:title>
  <dc:creator>catonc</dc:creator>
  <cp:lastModifiedBy>MM-Dell</cp:lastModifiedBy>
  <cp:revision>1137</cp:revision>
  <cp:lastPrinted>2016-06-06T01:53:12Z</cp:lastPrinted>
  <dcterms:created xsi:type="dcterms:W3CDTF">2013-02-05T04:21:36Z</dcterms:created>
  <dcterms:modified xsi:type="dcterms:W3CDTF">2016-06-06T02:26:00Z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livery Date">
    <vt:lpwstr/>
  </property>
  <property fmtid="{D5CDD505-2E9C-101B-9397-08002B2CF9AE}" pid="3" name="Event">
    <vt:lpwstr/>
  </property>
  <property fmtid="{D5CDD505-2E9C-101B-9397-08002B2CF9AE}" pid="4" name="Final">
    <vt:bool>true</vt:bool>
  </property>
  <property fmtid="{D5CDD505-2E9C-101B-9397-08002B2CF9AE}" pid="5" name="NXPowerLiteLastOptimized">
    <vt:lpwstr>310068</vt:lpwstr>
  </property>
  <property fmtid="{D5CDD505-2E9C-101B-9397-08002B2CF9AE}" pid="6" name="NXPowerLiteSettings">
    <vt:lpwstr>B74006B004C800</vt:lpwstr>
  </property>
  <property fmtid="{D5CDD505-2E9C-101B-9397-08002B2CF9AE}" pid="7" name="NXPowerLiteVersion">
    <vt:lpwstr>D5.0.3</vt:lpwstr>
  </property>
  <property fmtid="{D5CDD505-2E9C-101B-9397-08002B2CF9AE}" pid="8" name="NotesPageLayout">
    <vt:lpwstr>Message</vt:lpwstr>
  </property>
  <property fmtid="{D5CDD505-2E9C-101B-9397-08002B2CF9AE}" pid="9" name="Title">
    <vt:lpwstr>Slide 1</vt:lpwstr>
  </property>
  <property fmtid="{D5CDD505-2E9C-101B-9397-08002B2CF9AE}" pid="10" name="docid">
    <vt:lpwstr/>
  </property>
</Properties>
</file>